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8" r:id="rId2"/>
    <p:sldId id="281" r:id="rId3"/>
    <p:sldId id="271" r:id="rId4"/>
    <p:sldId id="283" r:id="rId5"/>
    <p:sldId id="286" r:id="rId6"/>
    <p:sldId id="288" r:id="rId7"/>
    <p:sldId id="273" r:id="rId8"/>
    <p:sldId id="274" r:id="rId9"/>
    <p:sldId id="263" r:id="rId10"/>
    <p:sldId id="290" r:id="rId11"/>
    <p:sldId id="275" r:id="rId12"/>
    <p:sldId id="276" r:id="rId13"/>
    <p:sldId id="291" r:id="rId14"/>
    <p:sldId id="292" r:id="rId15"/>
    <p:sldId id="278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157"/>
    <a:srgbClr val="E6F7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3"/>
    <p:restoredTop sz="93288"/>
  </p:normalViewPr>
  <p:slideViewPr>
    <p:cSldViewPr snapToGrid="0">
      <p:cViewPr varScale="1">
        <p:scale>
          <a:sx n="118" d="100"/>
          <a:sy n="118" d="100"/>
        </p:scale>
        <p:origin x="7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CALVIN</c:v>
                </c:pt>
              </c:strCache>
            </c:strRef>
          </c:tx>
          <c:spPr>
            <a:solidFill>
              <a:srgbClr val="0A6157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8B-4942-A69B-9D3EDFCD7657}"/>
              </c:ext>
            </c:extLst>
          </c:dPt>
          <c:dPt>
            <c:idx val="1"/>
            <c:invertIfNegative val="0"/>
            <c:bubble3D val="0"/>
            <c:spPr>
              <a:solidFill>
                <a:srgbClr val="9FC6B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5D8B-4942-A69B-9D3EDFCD7657}"/>
              </c:ext>
            </c:extLst>
          </c:dPt>
          <c:dPt>
            <c:idx val="2"/>
            <c:invertIfNegative val="0"/>
            <c:bubble3D val="0"/>
            <c:spPr>
              <a:solidFill>
                <a:srgbClr val="9FC6B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5D8B-4942-A69B-9D3EDFCD7657}"/>
              </c:ext>
            </c:extLst>
          </c:dPt>
          <c:dPt>
            <c:idx val="3"/>
            <c:invertIfNegative val="0"/>
            <c:bubble3D val="0"/>
            <c:spPr>
              <a:solidFill>
                <a:srgbClr val="9FC6B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5D8B-4942-A69B-9D3EDFCD7657}"/>
              </c:ext>
            </c:extLst>
          </c:dPt>
          <c:dPt>
            <c:idx val="4"/>
            <c:invertIfNegative val="0"/>
            <c:bubble3D val="0"/>
            <c:spPr>
              <a:solidFill>
                <a:srgbClr val="9FC6B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5D8B-4942-A69B-9D3EDFCD7657}"/>
              </c:ext>
            </c:extLst>
          </c:dPt>
          <c:dPt>
            <c:idx val="5"/>
            <c:invertIfNegative val="0"/>
            <c:bubble3D val="0"/>
            <c:spPr>
              <a:solidFill>
                <a:srgbClr val="9FC6B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A-5D8B-4942-A69B-9D3EDFCD7657}"/>
              </c:ext>
            </c:extLst>
          </c:dPt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A2E2B"/>
                    </a:solidFill>
                    <a:latin typeface="Calibri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GeomVLA (Ours)</c:v>
                </c:pt>
                <c:pt idx="1">
                  <c:v>GeomVLA w/o motion</c:v>
                </c:pt>
                <c:pt idx="2">
                  <c:v>FLOWER</c:v>
                </c:pt>
                <c:pt idx="3">
                  <c:v>X-VLA</c:v>
                </c:pt>
                <c:pt idx="4">
                  <c:v>π₀.₅</c:v>
                </c:pt>
                <c:pt idx="5">
                  <c:v>UniVLA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4.6239999999999997</c:v>
                </c:pt>
                <c:pt idx="1">
                  <c:v>4.508</c:v>
                </c:pt>
                <c:pt idx="2">
                  <c:v>4.4800000000000004</c:v>
                </c:pt>
                <c:pt idx="3">
                  <c:v>4.43</c:v>
                </c:pt>
                <c:pt idx="4">
                  <c:v>4.2430000000000003</c:v>
                </c:pt>
                <c:pt idx="5">
                  <c:v>3.8010000000000002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D8B-4942-A69B-9D3EDFCD76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 rot="2700000"/>
          <a:lstStyle/>
          <a:p>
            <a:pPr>
              <a:defRPr sz="750" b="0" i="0" u="none" strike="noStrike">
                <a:solidFill>
                  <a:srgbClr val="1A2E2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3.5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RoboTwin2.0</c:v>
                </c:pt>
              </c:strCache>
            </c:strRef>
          </c:tx>
          <c:spPr>
            <a:solidFill>
              <a:srgbClr val="9FC6B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C1D-BE45-AEF3-BD51D0F88845}"/>
              </c:ext>
            </c:extLst>
          </c:dPt>
          <c:dPt>
            <c:idx val="1"/>
            <c:invertIfNegative val="0"/>
            <c:bubble3D val="0"/>
            <c:spPr>
              <a:solidFill>
                <a:srgbClr val="0A61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0C1D-BE45-AEF3-BD51D0F8884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C1D-BE45-AEF3-BD51D0F8884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C1D-BE45-AEF3-BD51D0F8884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C1D-BE45-AEF3-BD51D0F8884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C1D-BE45-AEF3-BD51D0F88845}"/>
              </c:ext>
            </c:extLst>
          </c:dPt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A2E2B"/>
                    </a:solidFill>
                    <a:latin typeface="Calibri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PoseVLA</c:v>
                </c:pt>
                <c:pt idx="1">
                  <c:v>GeomVLA (Ours)</c:v>
                </c:pt>
                <c:pt idx="2">
                  <c:v>SimpleVLA-RL</c:v>
                </c:pt>
                <c:pt idx="3">
                  <c:v>π₀.₅</c:v>
                </c:pt>
                <c:pt idx="4">
                  <c:v>GeomVLA w/o motion</c:v>
                </c:pt>
                <c:pt idx="5">
                  <c:v>X-VLA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85.6</c:v>
                </c:pt>
                <c:pt idx="1">
                  <c:v>78.8</c:v>
                </c:pt>
                <c:pt idx="2">
                  <c:v>76.400000000000006</c:v>
                </c:pt>
                <c:pt idx="3">
                  <c:v>76</c:v>
                </c:pt>
                <c:pt idx="4">
                  <c:v>70</c:v>
                </c:pt>
                <c:pt idx="5">
                  <c:v>47.8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C1D-BE45-AEF3-BD51D0F888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 rot="2700000"/>
          <a:lstStyle/>
          <a:p>
            <a:pPr>
              <a:defRPr sz="750" b="0" i="0" u="none" strike="noStrike">
                <a:solidFill>
                  <a:srgbClr val="1A2E2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4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LIBERO</c:v>
                </c:pt>
              </c:strCache>
            </c:strRef>
          </c:tx>
          <c:spPr>
            <a:solidFill>
              <a:srgbClr val="9FC6B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56-3549-A506-8EA2B2588725}"/>
              </c:ext>
            </c:extLst>
          </c:dPt>
          <c:dPt>
            <c:idx val="1"/>
            <c:invertIfNegative val="0"/>
            <c:bubble3D val="0"/>
            <c:spPr>
              <a:solidFill>
                <a:srgbClr val="0A61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C756-3549-A506-8EA2B258872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756-3549-A506-8EA2B258872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756-3549-A506-8EA2B258872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756-3549-A506-8EA2B258872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756-3549-A506-8EA2B2588725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756-3549-A506-8EA2B258872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C756-3549-A506-8EA2B2588725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756-3549-A506-8EA2B258872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C756-3549-A506-8EA2B2588725}"/>
              </c:ext>
            </c:extLst>
          </c:dPt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A2E2B"/>
                    </a:solidFill>
                    <a:latin typeface="Calibri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SimpleVLA-RL</c:v>
                </c:pt>
                <c:pt idx="1">
                  <c:v>GeomVLA (Ours)</c:v>
                </c:pt>
                <c:pt idx="2">
                  <c:v>LaMP</c:v>
                </c:pt>
                <c:pt idx="3">
                  <c:v>X-VLA</c:v>
                </c:pt>
                <c:pt idx="4">
                  <c:v>FLOWER</c:v>
                </c:pt>
                <c:pt idx="5">
                  <c:v>π₀.₅</c:v>
                </c:pt>
                <c:pt idx="6">
                  <c:v>PoseVLA</c:v>
                </c:pt>
                <c:pt idx="7">
                  <c:v>UniVLA</c:v>
                </c:pt>
                <c:pt idx="8">
                  <c:v>GeomVLA w/o motion</c:v>
                </c:pt>
                <c:pt idx="9">
                  <c:v>FlowVLA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99.1</c:v>
                </c:pt>
                <c:pt idx="1">
                  <c:v>98.4</c:v>
                </c:pt>
                <c:pt idx="2">
                  <c:v>98.3</c:v>
                </c:pt>
                <c:pt idx="3">
                  <c:v>98.1</c:v>
                </c:pt>
                <c:pt idx="4">
                  <c:v>97</c:v>
                </c:pt>
                <c:pt idx="5">
                  <c:v>96.8</c:v>
                </c:pt>
                <c:pt idx="6">
                  <c:v>96</c:v>
                </c:pt>
                <c:pt idx="7">
                  <c:v>95.2</c:v>
                </c:pt>
                <c:pt idx="8">
                  <c:v>93.5</c:v>
                </c:pt>
                <c:pt idx="9">
                  <c:v>88.1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756-3549-A506-8EA2B25887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 rot="2700000"/>
          <a:lstStyle/>
          <a:p>
            <a:pPr>
              <a:defRPr sz="750" b="0" i="0" u="none" strike="noStrike">
                <a:solidFill>
                  <a:srgbClr val="1A2E2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85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w/ denoised
trace</c:v>
                </c:pt>
              </c:strCache>
            </c:strRef>
          </c:tx>
          <c:spPr>
            <a:solidFill>
              <a:srgbClr val="E08A2B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A2E2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CALVIN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4.0469999999999997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84-F346-83A5-0D9740B733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w/ 2D
motion</c:v>
                </c:pt>
              </c:strCache>
            </c:strRef>
          </c:tx>
          <c:spPr>
            <a:solidFill>
              <a:srgbClr val="E08A2B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A2E2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CALVIN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4.085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84-F346-83A5-0D9740B733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w/ denoised
latent</c:v>
                </c:pt>
              </c:strCache>
            </c:strRef>
          </c:tx>
          <c:spPr>
            <a:solidFill>
              <a:srgbClr val="E08A2B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A2E2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CALVIN</c:v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4.3339999999999996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84-F346-83A5-0D9740B7334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2DGeomVLA
w/o motion</c:v>
                </c:pt>
              </c:strCache>
            </c:strRef>
          </c:tx>
          <c:spPr>
            <a:solidFill>
              <a:srgbClr val="14B8A6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A2E2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CALVIN</c:v>
                </c:pt>
              </c:strCache>
            </c: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4.4109999999999996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84-F346-83A5-0D9740B7334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GeomVLA
w/o motion</c:v>
                </c:pt>
              </c:strCache>
            </c:strRef>
          </c:tx>
          <c:spPr>
            <a:solidFill>
              <a:srgbClr val="14B8A6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A2E2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CALVIN</c:v>
                </c:pt>
              </c:strCache>
            </c:strRef>
          </c:cat>
          <c:val>
            <c:numRef>
              <c:f>Sheet1!$F$2:$F$2</c:f>
              <c:numCache>
                <c:formatCode>General</c:formatCode>
                <c:ptCount val="1"/>
                <c:pt idx="0">
                  <c:v>4.508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84-F346-83A5-0D9740B7334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2DGeomVLA</c:v>
                </c:pt>
              </c:strCache>
            </c:strRef>
          </c:tx>
          <c:spPr>
            <a:solidFill>
              <a:srgbClr val="0D8A7A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A2E2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CALVIN</c:v>
                </c:pt>
              </c:strCache>
            </c:strRef>
          </c:cat>
          <c:val>
            <c:numRef>
              <c:f>Sheet1!$G$2:$G$2</c:f>
              <c:numCache>
                <c:formatCode>General</c:formatCode>
                <c:ptCount val="1"/>
                <c:pt idx="0">
                  <c:v>4.4370000000000003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984-F346-83A5-0D9740B7334D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GeomVLA
(full)</c:v>
                </c:pt>
              </c:strCache>
            </c:strRef>
          </c:tx>
          <c:spPr>
            <a:solidFill>
              <a:srgbClr val="0D8A7A"/>
            </a:solidFill>
            <a:effectLst/>
          </c:spPr>
          <c:invertIfNegative val="0"/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A2E2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CALVIN</c:v>
                </c:pt>
              </c:strCache>
            </c:strRef>
          </c:cat>
          <c:val>
            <c:numRef>
              <c:f>Sheet1!$H$2:$H$2</c:f>
              <c:numCache>
                <c:formatCode>General</c:formatCode>
                <c:ptCount val="1"/>
                <c:pt idx="0">
                  <c:v>4.6239999999999997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84-F346-83A5-0D9740B733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2094734554"/>
        <c:axId val="2094734552"/>
      </c:barChart>
      <c:catAx>
        <c:axId val="209473455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3.5"/>
        </c:scaling>
        <c:delete val="0"/>
        <c:axPos val="l"/>
        <c:majorGridlines>
          <c:spPr>
            <a:ln w="6350" cap="flat">
              <a:solidFill>
                <a:srgbClr val="D5E3E0"/>
              </a:solidFill>
              <a:prstDash val="solid"/>
              <a:round/>
            </a:ln>
          </c:spPr>
        </c:majorGridlines>
        <c:numFmt formatCode="0.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B6B6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pen</c:v>
                </c:pt>
              </c:strCache>
            </c:strRef>
          </c:tx>
          <c:spPr>
            <a:solidFill>
              <a:srgbClr val="5EAAA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D92-8147-B2F5-57721B5656A0}"/>
              </c:ext>
            </c:extLst>
          </c:dPt>
          <c:dPt>
            <c:idx val="1"/>
            <c:invertIfNegative val="0"/>
            <c:bubble3D val="0"/>
            <c:spPr>
              <a:solidFill>
                <a:srgbClr val="7FA6A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D92-8147-B2F5-57721B5656A0}"/>
              </c:ext>
            </c:extLst>
          </c:dPt>
          <c:dPt>
            <c:idx val="2"/>
            <c:invertIfNegative val="0"/>
            <c:bubble3D val="0"/>
            <c:spPr>
              <a:solidFill>
                <a:srgbClr val="014F5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D92-8147-B2F5-57721B5656A0}"/>
              </c:ext>
            </c:extLst>
          </c:dPt>
          <c:dPt>
            <c:idx val="3"/>
            <c:invertIfNegative val="0"/>
            <c:bubble3D val="0"/>
            <c:spPr>
              <a:solidFill>
                <a:srgbClr val="C7CFC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AD92-8147-B2F5-57721B5656A0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altLang="zh-CN"/>
                      <a:t>9/20</a:t>
                    </a:r>
                    <a:endParaRPr lang="en-US" altLang="zh-CN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D92-8147-B2F5-57721B5656A0}"/>
                </c:ext>
              </c:extLst>
            </c:dLbl>
            <c:numFmt formatCode="0&quot;/20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GeomVLA</c:v>
                </c:pt>
                <c:pt idx="1">
                  <c:v>pi0.5</c:v>
                </c:pt>
                <c:pt idx="2">
                  <c:v>Joint angle
action</c:v>
                </c:pt>
                <c:pt idx="3">
                  <c:v>2D joint
angle action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13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92-8147-B2F5-57721B5656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BD5DC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RoboTwin2.0</c:v>
                </c:pt>
              </c:strCache>
            </c:strRef>
          </c:tx>
          <c:spPr>
            <a:solidFill>
              <a:srgbClr val="5EAAA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E71-0347-9483-1D0204D88FA0}"/>
              </c:ext>
            </c:extLst>
          </c:dPt>
          <c:dPt>
            <c:idx val="1"/>
            <c:invertIfNegative val="0"/>
            <c:bubble3D val="0"/>
            <c:spPr>
              <a:solidFill>
                <a:srgbClr val="A9D6D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E71-0347-9483-1D0204D88FA0}"/>
              </c:ext>
            </c:extLst>
          </c:dPt>
          <c:dPt>
            <c:idx val="2"/>
            <c:invertIfNegative val="0"/>
            <c:bubble3D val="0"/>
            <c:spPr>
              <a:solidFill>
                <a:srgbClr val="014F5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0E71-0347-9483-1D0204D88FA0}"/>
              </c:ext>
            </c:extLst>
          </c:dPt>
          <c:dPt>
            <c:idx val="3"/>
            <c:invertIfNegative val="0"/>
            <c:bubble3D val="0"/>
            <c:spPr>
              <a:solidFill>
                <a:srgbClr val="C7CFC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0E71-0347-9483-1D0204D88FA0}"/>
              </c:ext>
            </c:extLst>
          </c:dPt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GeomVLA</c:v>
                </c:pt>
                <c:pt idx="1">
                  <c:v>GeomVLA
w/o motion</c:v>
                </c:pt>
                <c:pt idx="2">
                  <c:v>Joint angle
action</c:v>
                </c:pt>
                <c:pt idx="3">
                  <c:v>2D joint
angle action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80.400000000000006</c:v>
                </c:pt>
                <c:pt idx="1">
                  <c:v>70</c:v>
                </c:pt>
                <c:pt idx="2">
                  <c:v>81.599999999999994</c:v>
                </c:pt>
                <c:pt idx="3">
                  <c:v>66.2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71-0347-9483-1D0204D88F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BD5DC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5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4.2194092827004218E-2"/>
          <c:y val="5.5555555555555552E-2"/>
          <c:w val="0.92264416315049225"/>
          <c:h val="0.84488276465441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CALVIN</c:v>
                </c:pt>
              </c:strCache>
            </c:strRef>
          </c:tx>
          <c:spPr>
            <a:solidFill>
              <a:srgbClr val="5EAAA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5B5-804F-9FBE-6B859CB1BF3A}"/>
              </c:ext>
            </c:extLst>
          </c:dPt>
          <c:dPt>
            <c:idx val="1"/>
            <c:invertIfNegative val="0"/>
            <c:bubble3D val="0"/>
            <c:spPr>
              <a:solidFill>
                <a:srgbClr val="A9D6D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5B5-804F-9FBE-6B859CB1BF3A}"/>
              </c:ext>
            </c:extLst>
          </c:dPt>
          <c:dPt>
            <c:idx val="2"/>
            <c:invertIfNegative val="0"/>
            <c:bubble3D val="0"/>
            <c:spPr>
              <a:solidFill>
                <a:srgbClr val="014F5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55B5-804F-9FBE-6B859CB1BF3A}"/>
              </c:ext>
            </c:extLst>
          </c:dPt>
          <c:dPt>
            <c:idx val="3"/>
            <c:invertIfNegative val="0"/>
            <c:bubble3D val="0"/>
            <c:spPr>
              <a:solidFill>
                <a:srgbClr val="C7CFC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55B5-804F-9FBE-6B859CB1BF3A}"/>
              </c:ext>
            </c:extLst>
          </c:dPt>
          <c:dLbls>
            <c:numFmt formatCode="0.0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GeomVLA</c:v>
                </c:pt>
                <c:pt idx="1">
                  <c:v>GeomVLA
w/o motion</c:v>
                </c:pt>
                <c:pt idx="2">
                  <c:v>Joint angle
action</c:v>
                </c:pt>
                <c:pt idx="3">
                  <c:v>2D joint
angle action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4.6239999999999997</c:v>
                </c:pt>
                <c:pt idx="1">
                  <c:v>4.508</c:v>
                </c:pt>
                <c:pt idx="2">
                  <c:v>4.508</c:v>
                </c:pt>
                <c:pt idx="3">
                  <c:v>4.1950000000000003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B5-804F-9FBE-6B859CB1BF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BD5DC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.2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85D52-FC35-144C-9465-5829C7A8F2EB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C7A5B-0CC0-7147-B9A5-BF19062BF1E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95646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3D motion-aware </a:t>
            </a:r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framework for robot manipulation.</a:t>
            </a:r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central idea: align three components that are often treated separately: 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semantic scene perception, future-motion reasoning, and robot action generation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Instead of reasoning in image space and acting in 3D space, </a:t>
            </a:r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GeomVLA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performs both reasoning and control in a shared 3D coordinate frame.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BC7A5B-0CC0-7147-B9A5-BF19062BF1E5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43453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6AD95-9225-D6A4-8F4D-A21D5C46A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CAD5C1-015A-EEAA-3494-9618B961E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C5E03-38BD-BE88-7B6D-C50227BA1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geometric consistency is critical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keep the 3D action policy but replace the 3D motion field with image-space motion reasoning, performance drops, even worse than the fully 2D model.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supports our main claim: future-motion reasoning alone is not enough.</a:t>
            </a:r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main benefit comes when scene representation, motion prediction, and action generation all interact in the same 3D space.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10E3E-48DA-68D6-BD23-5F01C934BC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54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Evaluate on real-world aloha platform.</a:t>
            </a:r>
          </a:p>
          <a:p>
            <a:endParaRPr lang="en-US" dirty="0"/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test three tasks with different forms of spatial reasoning and contact interaction: inserting a marker into a cup, stacking two blocks, and placing two bottles into two cups.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each task, we collect 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 demos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train a single multi-task policy across all three tasks.</a:t>
            </a:r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GeomVLA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trained only on these task demonstrations, while the pi 0.5 baseline is </a:t>
            </a:r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-finetuned on the same data.</a:t>
            </a:r>
            <a:r>
              <a:rPr lang="zh-CN" altLang="zh-CN" dirty="0">
                <a:effectLst/>
              </a:rPr>
              <a:t> </a:t>
            </a:r>
            <a:endParaRPr lang="en-US" altLang="zh-CN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model shows strong performance on contact-rich and multi-stage tasks.</a:t>
            </a:r>
            <a:r>
              <a:rPr lang="zh-CN" altLang="zh-CN" dirty="0">
                <a:effectLst/>
              </a:rPr>
              <a:t> </a:t>
            </a:r>
            <a:endParaRPr lang="en-US" altLang="zh-CN" dirty="0">
              <a:effectLst/>
            </a:endParaRPr>
          </a:p>
          <a:p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outperforms π0.5 in block stacking and bottle placement.</a:t>
            </a:r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suggest that 3D motion-aware reasoning is especially useful when the policy must maintain spatial consistency across multiple stages of execution.</a:t>
            </a:r>
            <a:r>
              <a:rPr lang="zh-CN" altLang="zh-CN" dirty="0">
                <a:effectLst/>
              </a:rPr>
              <a:t> </a:t>
            </a:r>
            <a:endParaRPr lang="en-US" altLang="zh-CN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π0.5 performs better on marker insertion.</a:t>
            </a:r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understanding is that this task is highly sensitive to calibration and depth noise, because it requires very tight geometric precision.</a:t>
            </a:r>
          </a:p>
          <a:p>
            <a:endParaRPr lang="en-US" altLang="zh-CN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A0EA5-F0BB-8176-02B5-A0B0028C0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5DE5B-F5E4-3561-045A-D641FDA67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689CD9-703D-E81B-42CB-6E2008C2A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observe that </a:t>
            </a:r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GeomVLA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 often recover from execution errors, partial occlusions, and small object-pose inaccuracies without explicit replanning.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5EE54-5316-E1CA-DAC4-6C62AD6352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17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Summary: </a:t>
            </a:r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GeomVLA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shows that future-motion prediction is most effective when scene representation, motion reasoning, and action generation are unified in a shared 3D coordinate frame.</a:t>
            </a:r>
            <a:r>
              <a:rPr lang="zh-CN" altLang="zh-CN" dirty="0">
                <a:effectLst/>
              </a:rPr>
              <a:t> </a:t>
            </a:r>
            <a:endParaRPr lang="en-US" altLang="zh-CN" dirty="0">
              <a:effectLst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points toward a direction for future VLAs that combine pretrained semantic knowledge with physically grounded 3D spatial and temporal reasoning.</a:t>
            </a:r>
            <a:r>
              <a:rPr lang="zh-CN" altLang="zh-CN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6F3D6-366A-7CAD-E625-E2E3920EB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91F313-9D6F-FA8D-3A4A-C1A10CD39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79DC5-A1A6-66AF-D396-897DA3710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Motion-guided methods help by adding future reasoning, 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many of them still predict motion in pixel or image space,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misaligned with the robot’s 3D action space.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772A7-F9A5-9C03-56A2-73183F7306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2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insight: future-motion reasoning is most useful when it is expressed in the same geometric space as perception and action.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F218-0237-DD96-8440-D3F34B70E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02779-D033-69B0-FD6B-A726BA7DE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A76C3-C34A-B7ED-DBC4-F64A2171B6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GeomVLA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keeps 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scene tokens, predicted motion, and robot trajectories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one shared 3D frame.</a:t>
            </a:r>
          </a:p>
          <a:p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 the model to reason about how objects should move and how robot should act using a unified spatial representation.</a:t>
            </a:r>
            <a:r>
              <a:rPr lang="zh-CN" altLang="zh-CN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57579-A444-64D9-FE2A-064E02FA1A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5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B954C-A577-79EB-48A7-E514B05E9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0437FC-C43F-F264-FAF3-A27AC96FC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0A92A-E2F4-4F66-324B-4B3D59F419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predicted motion is used as a latent geometric reasoning signal that conditions a flow-based 3D action policy.</a:t>
            </a:r>
            <a:r>
              <a:rPr lang="zh-CN" altLang="zh-CN" dirty="0">
                <a:effectLst/>
              </a:rPr>
              <a:t> </a:t>
            </a:r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3FB56-A821-6BA3-884F-9EE119D25D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46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0D2EA-F46C-9E51-A7BA-4F52E2FF1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CA4244-266E-5CEE-A65B-1987B260AF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AE70B6-F5F1-40EE-337E-4DF1E3444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3D flow action policy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denoises end-effector trajectories into clean robot actions, conditioned on scene tokens, language, proprioception, and the predicted motion representation.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three modules use explicit 3D positions and 3D positional embeddings, keeping the policy geometrically grounded.</a:t>
            </a:r>
            <a:r>
              <a:rPr lang="zh-CN" altLang="zh-CN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CFFCE-0CAB-EE71-DE8F-1621057ED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81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visualize the predicted 3D trajectory fields across CALVIN, LIBERO, and RoboTwin2.0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use SpatialTrackerV2 to obtain 3D point-track supervision from demo videos, with a 20-by-20 query grid and a prediction horizon of 15 future timesteps.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scene points trajectories capture object and gripper-relevant motion for completing the language instruction.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closed-loop rollouts across the three simulation benchmarks</a:t>
            </a:r>
            <a:r>
              <a:rPr lang="zh-CN" altLang="zh-CN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GeomVLA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achieves strong performance without large-scale robot pretraining.</a:t>
            </a:r>
            <a:r>
              <a:rPr lang="zh-CN" altLang="zh-CN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D1BBD4-E20A-B820-DF5F-6F32D8DAC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0299122-8B72-2BC4-EA99-46518A253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5AF876-5CC7-0201-259D-867E6BDB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6E3751-8C7A-3B19-5290-C5C410F13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A29763-0D13-6457-9503-FDDCE33B5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2889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4FF1E8-A121-CB63-CC8D-E9FF6AC25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23E33DD-132C-00B5-F715-AD7E42D21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14ABFD-C2A3-E32F-FF80-9DB93AB47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EB17AF-8688-24AA-9FEC-C810F2810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66C274-CE7A-1784-381A-9E273A963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5220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F081E10-21C1-3A08-6302-BDCAD99FE7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29D15DC-6129-B89B-FA2D-B3B96512A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F6B696-F792-98CA-6A4B-D7B469150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87A97F-A5F5-B76F-80C2-EE6DF6B6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D3C074-B4A9-6976-F95B-40EA6AC4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17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01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1618BA-FCB2-9866-BDE8-DE8E32A4E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6C76BF-337F-0543-517A-6E78963B7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3C4946-FD92-4261-3699-FF655321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3AEAFA-32A2-5D31-3219-EF9F4061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FE2C7E-35B3-3E10-A79C-8A2CC3149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6750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C264D7-9B6F-D79F-55E3-52782584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E80649E-076A-E390-2FE9-47FFE244A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0B2658-BC4C-B905-0997-406F46196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E5119A-2882-9693-BDA8-056AE1516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93A870-D421-F8C5-EFFF-AB9E3BBA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7118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48E27C-3980-5F2F-BD5A-CDC18BA1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166665-86D9-E120-A165-88B45B9A7E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307F4AE-26C3-B73E-8FEB-950246301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800C2D-DE24-1C15-CCB3-CD349C94F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FC51EE8-4440-6B2E-0C98-78D006AFF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9B75AF-6617-79F5-B4F2-05BE22E1D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662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C8603E-623F-8AA4-C211-D0F07E6F1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417899D-CF9B-44D0-D009-BCC2BC446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4DFE740-8644-FD9A-8F29-BC0D70E86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8959E72-54BB-5BED-8FDC-DC14823B56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C6A24EC-3E92-E233-01C2-B2EFA6681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800DF0C-96A1-A48C-1DFB-204D4068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158101A-86EE-D941-C87C-438AF8FA6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BD3D3B9-574D-A56A-D85C-D476946F7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698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5AFD6C-E120-A9E3-DCFA-90E963E31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22C5213-3B8D-E6A8-6F6A-476BA56FF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274F96E-A776-DF57-14AD-603B77344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5D8065-5B00-7116-B0E5-ACD15CCD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579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E75169E-D6C8-DCCF-5094-929004009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ED4E5F9-7811-274D-27CE-E5BFD3E46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3DB857C-9150-4F60-8830-54C96169C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162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FA92CD-58FB-2D88-3BB7-06A29BC2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EF66A4-C351-C0B5-2B47-1248E0EFD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662232-789C-71AC-54FC-BED2EC663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FC8AF9-17AD-0D85-4D7E-A6F3A74B2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BD913E-0493-8FA2-ACE8-C284D2961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5B5C53-F0C2-8E14-2FF3-5A558F009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75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C83383-D27C-22A3-46B6-800D5A1A7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F658B99-0E0D-06DF-F7C2-BC98F4C266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EBDAB42-7690-0C77-5099-2D9B165A8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AD0A149-3013-26B5-E043-0D3773A54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64FB1E-B553-9762-D86D-8668ACFE3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E6FFBE-EA32-4E43-E139-BD089438A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9402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769F5F4-36BC-BAD4-BF58-2D9A1E700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CDB69D-7EED-45CB-5189-F930EC05C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ADB185-DDD2-85DC-9863-CA27E491BA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BD3F8E-DFDC-F14A-8F95-9E420B6D65B6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0247E1-4398-C373-B430-5181976BB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63200D-4315-FC28-9ED5-5070C1E34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2B8039-CC68-BD4D-AD18-F1A0216DE1E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0902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video" Target="../media/media26.mp4"/><Relationship Id="rId13" Type="http://schemas.openxmlformats.org/officeDocument/2006/relationships/slideLayout" Target="../slideLayouts/slideLayout12.xml"/><Relationship Id="rId18" Type="http://schemas.openxmlformats.org/officeDocument/2006/relationships/image" Target="../media/image43.png"/><Relationship Id="rId3" Type="http://schemas.microsoft.com/office/2007/relationships/media" Target="../media/media24.mp4"/><Relationship Id="rId7" Type="http://schemas.microsoft.com/office/2007/relationships/media" Target="../media/media26.mp4"/><Relationship Id="rId12" Type="http://schemas.openxmlformats.org/officeDocument/2006/relationships/video" Target="../media/media28.mp4"/><Relationship Id="rId17" Type="http://schemas.openxmlformats.org/officeDocument/2006/relationships/image" Target="../media/image42.png"/><Relationship Id="rId2" Type="http://schemas.openxmlformats.org/officeDocument/2006/relationships/video" Target="../media/media23.mp4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microsoft.com/office/2007/relationships/media" Target="../media/media23.mp4"/><Relationship Id="rId6" Type="http://schemas.openxmlformats.org/officeDocument/2006/relationships/video" Target="../media/media25.mp4"/><Relationship Id="rId11" Type="http://schemas.microsoft.com/office/2007/relationships/media" Target="../media/media28.mp4"/><Relationship Id="rId5" Type="http://schemas.microsoft.com/office/2007/relationships/media" Target="../media/media25.mp4"/><Relationship Id="rId15" Type="http://schemas.openxmlformats.org/officeDocument/2006/relationships/image" Target="../media/image40.png"/><Relationship Id="rId10" Type="http://schemas.openxmlformats.org/officeDocument/2006/relationships/video" Target="../media/media27.mp4"/><Relationship Id="rId19" Type="http://schemas.openxmlformats.org/officeDocument/2006/relationships/image" Target="../media/image44.png"/><Relationship Id="rId4" Type="http://schemas.openxmlformats.org/officeDocument/2006/relationships/video" Target="../media/media24.mp4"/><Relationship Id="rId9" Type="http://schemas.microsoft.com/office/2007/relationships/media" Target="../media/media27.mp4"/><Relationship Id="rId1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video" Target="../media/media32.mp4"/><Relationship Id="rId13" Type="http://schemas.openxmlformats.org/officeDocument/2006/relationships/image" Target="../media/image48.png"/><Relationship Id="rId3" Type="http://schemas.microsoft.com/office/2007/relationships/media" Target="../media/media30.mp4"/><Relationship Id="rId7" Type="http://schemas.microsoft.com/office/2007/relationships/media" Target="../media/media32.mp4"/><Relationship Id="rId12" Type="http://schemas.openxmlformats.org/officeDocument/2006/relationships/image" Target="../media/image47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video" Target="../media/media31.mp4"/><Relationship Id="rId11" Type="http://schemas.openxmlformats.org/officeDocument/2006/relationships/image" Target="../media/image46.png"/><Relationship Id="rId5" Type="http://schemas.microsoft.com/office/2007/relationships/media" Target="../media/media31.mp4"/><Relationship Id="rId10" Type="http://schemas.openxmlformats.org/officeDocument/2006/relationships/notesSlide" Target="../notesSlides/notesSlide13.xml"/><Relationship Id="rId4" Type="http://schemas.openxmlformats.org/officeDocument/2006/relationships/video" Target="../media/media30.mp4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7.xml"/><Relationship Id="rId5" Type="http://schemas.openxmlformats.org/officeDocument/2006/relationships/image" Target="../media/image50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3" Type="http://schemas.microsoft.com/office/2007/relationships/media" Target="../media/media7.mov"/><Relationship Id="rId18" Type="http://schemas.openxmlformats.org/officeDocument/2006/relationships/video" Target="../media/media9.mov"/><Relationship Id="rId26" Type="http://schemas.openxmlformats.org/officeDocument/2006/relationships/image" Target="../media/image12.png"/><Relationship Id="rId39" Type="http://schemas.openxmlformats.org/officeDocument/2006/relationships/image" Target="../media/image25.png"/><Relationship Id="rId21" Type="http://schemas.openxmlformats.org/officeDocument/2006/relationships/image" Target="../media/image7.emf"/><Relationship Id="rId34" Type="http://schemas.openxmlformats.org/officeDocument/2006/relationships/image" Target="../media/image20.png"/><Relationship Id="rId7" Type="http://schemas.microsoft.com/office/2007/relationships/media" Target="../media/media4.mov"/><Relationship Id="rId12" Type="http://schemas.openxmlformats.org/officeDocument/2006/relationships/video" Target="../media/media6.mov"/><Relationship Id="rId17" Type="http://schemas.microsoft.com/office/2007/relationships/media" Target="../media/media9.mov"/><Relationship Id="rId25" Type="http://schemas.openxmlformats.org/officeDocument/2006/relationships/image" Target="../media/image11.png"/><Relationship Id="rId33" Type="http://schemas.openxmlformats.org/officeDocument/2006/relationships/image" Target="../media/image19.png"/><Relationship Id="rId38" Type="http://schemas.openxmlformats.org/officeDocument/2006/relationships/image" Target="../media/image24.png"/><Relationship Id="rId2" Type="http://schemas.openxmlformats.org/officeDocument/2006/relationships/video" Target="../media/media1.mov"/><Relationship Id="rId16" Type="http://schemas.openxmlformats.org/officeDocument/2006/relationships/video" Target="../media/media8.mov"/><Relationship Id="rId20" Type="http://schemas.openxmlformats.org/officeDocument/2006/relationships/notesSlide" Target="../notesSlides/notesSlide7.xml"/><Relationship Id="rId29" Type="http://schemas.openxmlformats.org/officeDocument/2006/relationships/image" Target="../media/image15.png"/><Relationship Id="rId1" Type="http://schemas.microsoft.com/office/2007/relationships/media" Target="../media/media1.mov"/><Relationship Id="rId6" Type="http://schemas.openxmlformats.org/officeDocument/2006/relationships/video" Target="../media/media3.mov"/><Relationship Id="rId11" Type="http://schemas.microsoft.com/office/2007/relationships/media" Target="../media/media6.mov"/><Relationship Id="rId24" Type="http://schemas.openxmlformats.org/officeDocument/2006/relationships/image" Target="../media/image10.png"/><Relationship Id="rId32" Type="http://schemas.openxmlformats.org/officeDocument/2006/relationships/image" Target="../media/image18.png"/><Relationship Id="rId37" Type="http://schemas.openxmlformats.org/officeDocument/2006/relationships/image" Target="../media/image23.png"/><Relationship Id="rId5" Type="http://schemas.microsoft.com/office/2007/relationships/media" Target="../media/media3.mov"/><Relationship Id="rId15" Type="http://schemas.microsoft.com/office/2007/relationships/media" Target="../media/media8.mov"/><Relationship Id="rId23" Type="http://schemas.openxmlformats.org/officeDocument/2006/relationships/image" Target="../media/image9.png"/><Relationship Id="rId28" Type="http://schemas.openxmlformats.org/officeDocument/2006/relationships/image" Target="../media/image14.png"/><Relationship Id="rId36" Type="http://schemas.openxmlformats.org/officeDocument/2006/relationships/image" Target="../media/image22.png"/><Relationship Id="rId10" Type="http://schemas.openxmlformats.org/officeDocument/2006/relationships/video" Target="../media/media5.mov"/><Relationship Id="rId19" Type="http://schemas.openxmlformats.org/officeDocument/2006/relationships/slideLayout" Target="../slideLayouts/slideLayout12.xml"/><Relationship Id="rId31" Type="http://schemas.openxmlformats.org/officeDocument/2006/relationships/image" Target="../media/image17.png"/><Relationship Id="rId4" Type="http://schemas.openxmlformats.org/officeDocument/2006/relationships/video" Target="../media/media2.mov"/><Relationship Id="rId9" Type="http://schemas.microsoft.com/office/2007/relationships/media" Target="../media/media5.mov"/><Relationship Id="rId14" Type="http://schemas.openxmlformats.org/officeDocument/2006/relationships/video" Target="../media/media7.mov"/><Relationship Id="rId22" Type="http://schemas.openxmlformats.org/officeDocument/2006/relationships/image" Target="../media/image8.png"/><Relationship Id="rId27" Type="http://schemas.openxmlformats.org/officeDocument/2006/relationships/image" Target="../media/image13.png"/><Relationship Id="rId30" Type="http://schemas.openxmlformats.org/officeDocument/2006/relationships/image" Target="../media/image16.png"/><Relationship Id="rId35" Type="http://schemas.openxmlformats.org/officeDocument/2006/relationships/image" Target="../media/image21.png"/><Relationship Id="rId8" Type="http://schemas.openxmlformats.org/officeDocument/2006/relationships/video" Target="../media/media4.mov"/><Relationship Id="rId3" Type="http://schemas.microsoft.com/office/2007/relationships/media" Target="../media/media2.mov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media" Target="../media/media16.mp4"/><Relationship Id="rId18" Type="http://schemas.openxmlformats.org/officeDocument/2006/relationships/video" Target="../media/media18.mp4"/><Relationship Id="rId26" Type="http://schemas.openxmlformats.org/officeDocument/2006/relationships/video" Target="../media/media22.mp4"/><Relationship Id="rId39" Type="http://schemas.openxmlformats.org/officeDocument/2006/relationships/image" Target="../media/image36.png"/><Relationship Id="rId21" Type="http://schemas.microsoft.com/office/2007/relationships/media" Target="../media/media20.mp4"/><Relationship Id="rId34" Type="http://schemas.openxmlformats.org/officeDocument/2006/relationships/image" Target="../media/image31.png"/><Relationship Id="rId7" Type="http://schemas.microsoft.com/office/2007/relationships/media" Target="../media/media13.mp4"/><Relationship Id="rId2" Type="http://schemas.openxmlformats.org/officeDocument/2006/relationships/video" Target="../media/media10.mp4"/><Relationship Id="rId16" Type="http://schemas.openxmlformats.org/officeDocument/2006/relationships/video" Target="../media/media17.mp4"/><Relationship Id="rId20" Type="http://schemas.openxmlformats.org/officeDocument/2006/relationships/video" Target="../media/media19.mp4"/><Relationship Id="rId29" Type="http://schemas.openxmlformats.org/officeDocument/2006/relationships/image" Target="../media/image26.png"/><Relationship Id="rId41" Type="http://schemas.openxmlformats.org/officeDocument/2006/relationships/image" Target="../media/image38.png"/><Relationship Id="rId1" Type="http://schemas.microsoft.com/office/2007/relationships/media" Target="../media/media10.mp4"/><Relationship Id="rId6" Type="http://schemas.openxmlformats.org/officeDocument/2006/relationships/video" Target="../media/media12.mp4"/><Relationship Id="rId11" Type="http://schemas.microsoft.com/office/2007/relationships/media" Target="../media/media15.mp4"/><Relationship Id="rId24" Type="http://schemas.openxmlformats.org/officeDocument/2006/relationships/video" Target="../media/media21.mp4"/><Relationship Id="rId32" Type="http://schemas.openxmlformats.org/officeDocument/2006/relationships/image" Target="../media/image29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5" Type="http://schemas.microsoft.com/office/2007/relationships/media" Target="../media/media12.mp4"/><Relationship Id="rId15" Type="http://schemas.microsoft.com/office/2007/relationships/media" Target="../media/media17.mp4"/><Relationship Id="rId23" Type="http://schemas.microsoft.com/office/2007/relationships/media" Target="../media/media21.mp4"/><Relationship Id="rId28" Type="http://schemas.openxmlformats.org/officeDocument/2006/relationships/notesSlide" Target="../notesSlides/notesSlide8.xml"/><Relationship Id="rId36" Type="http://schemas.openxmlformats.org/officeDocument/2006/relationships/image" Target="../media/image33.png"/><Relationship Id="rId10" Type="http://schemas.openxmlformats.org/officeDocument/2006/relationships/video" Target="../media/media14.mp4"/><Relationship Id="rId19" Type="http://schemas.microsoft.com/office/2007/relationships/media" Target="../media/media19.mp4"/><Relationship Id="rId31" Type="http://schemas.openxmlformats.org/officeDocument/2006/relationships/image" Target="../media/image28.png"/><Relationship Id="rId4" Type="http://schemas.openxmlformats.org/officeDocument/2006/relationships/video" Target="../media/media11.mp4"/><Relationship Id="rId9" Type="http://schemas.microsoft.com/office/2007/relationships/media" Target="../media/media14.mp4"/><Relationship Id="rId14" Type="http://schemas.openxmlformats.org/officeDocument/2006/relationships/video" Target="../media/media16.mp4"/><Relationship Id="rId22" Type="http://schemas.openxmlformats.org/officeDocument/2006/relationships/video" Target="../media/media20.mp4"/><Relationship Id="rId27" Type="http://schemas.openxmlformats.org/officeDocument/2006/relationships/slideLayout" Target="../slideLayouts/slideLayout12.xml"/><Relationship Id="rId30" Type="http://schemas.openxmlformats.org/officeDocument/2006/relationships/image" Target="../media/image27.png"/><Relationship Id="rId35" Type="http://schemas.openxmlformats.org/officeDocument/2006/relationships/image" Target="../media/image32.png"/><Relationship Id="rId8" Type="http://schemas.openxmlformats.org/officeDocument/2006/relationships/video" Target="../media/media13.mp4"/><Relationship Id="rId3" Type="http://schemas.microsoft.com/office/2007/relationships/media" Target="../media/media11.mp4"/><Relationship Id="rId12" Type="http://schemas.openxmlformats.org/officeDocument/2006/relationships/video" Target="../media/media15.mp4"/><Relationship Id="rId17" Type="http://schemas.microsoft.com/office/2007/relationships/media" Target="../media/media18.mp4"/><Relationship Id="rId25" Type="http://schemas.microsoft.com/office/2007/relationships/media" Target="../media/media22.mp4"/><Relationship Id="rId33" Type="http://schemas.openxmlformats.org/officeDocument/2006/relationships/image" Target="../media/image30.png"/><Relationship Id="rId38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6">
            <a:extLst>
              <a:ext uri="{FF2B5EF4-FFF2-40B4-BE49-F238E27FC236}">
                <a16:creationId xmlns:a16="http://schemas.microsoft.com/office/drawing/2014/main" id="{BD5BFEFE-4EE7-D103-5D1C-C31350A173E0}"/>
              </a:ext>
            </a:extLst>
          </p:cNvPr>
          <p:cNvSpPr/>
          <p:nvPr/>
        </p:nvSpPr>
        <p:spPr>
          <a:xfrm>
            <a:off x="566928" y="187452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7200" dirty="0"/>
          </a:p>
        </p:txBody>
      </p:sp>
      <p:sp>
        <p:nvSpPr>
          <p:cNvPr id="5" name="Text 27">
            <a:extLst>
              <a:ext uri="{FF2B5EF4-FFF2-40B4-BE49-F238E27FC236}">
                <a16:creationId xmlns:a16="http://schemas.microsoft.com/office/drawing/2014/main" id="{876D2B93-725B-49D8-CACB-30B3031BC8A0}"/>
              </a:ext>
            </a:extLst>
          </p:cNvPr>
          <p:cNvSpPr/>
          <p:nvPr/>
        </p:nvSpPr>
        <p:spPr>
          <a:xfrm>
            <a:off x="566928" y="306324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Unifying Scene, Motion, and Action in 3D</a:t>
            </a:r>
            <a:endParaRPr lang="en-US" sz="3000" b="1" dirty="0">
              <a:solidFill>
                <a:srgbClr val="0A6157"/>
              </a:solidFill>
            </a:endParaRPr>
          </a:p>
        </p:txBody>
      </p:sp>
      <p:sp>
        <p:nvSpPr>
          <p:cNvPr id="6" name="Text 28">
            <a:extLst>
              <a:ext uri="{FF2B5EF4-FFF2-40B4-BE49-F238E27FC236}">
                <a16:creationId xmlns:a16="http://schemas.microsoft.com/office/drawing/2014/main" id="{7D2E67A4-9AFB-74CF-0B09-759831814AEA}"/>
              </a:ext>
            </a:extLst>
          </p:cNvPr>
          <p:cNvSpPr/>
          <p:nvPr/>
        </p:nvSpPr>
        <p:spPr>
          <a:xfrm>
            <a:off x="1661160" y="4057357"/>
            <a:ext cx="8869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3D motion-aware VLA framework that aligns semantic perception, latent future-motion reasoning, and action generation in one robot-centric 3D coordinate frame.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 25">
            <a:extLst>
              <a:ext uri="{FF2B5EF4-FFF2-40B4-BE49-F238E27FC236}">
                <a16:creationId xmlns:a16="http://schemas.microsoft.com/office/drawing/2014/main" id="{F10F9313-018A-B7E6-4637-2C8CF4FF6EF9}"/>
              </a:ext>
            </a:extLst>
          </p:cNvPr>
          <p:cNvSpPr/>
          <p:nvPr/>
        </p:nvSpPr>
        <p:spPr>
          <a:xfrm>
            <a:off x="1752600" y="146304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VISION-LANGUAGE-ACTION  ·  3D MOTION PREDICTION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950">
        <p:fade/>
      </p:transition>
    </mc:Choice>
    <mc:Fallback xmlns="">
      <p:transition spd="med" advTm="1295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B6388-43FC-4A46-370D-4662BA6CA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C4E89B1-2ED6-560E-5801-CE8A10912A16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ABLATION STUDIES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A612E2A-54C1-918A-0735-65A60EF157BB}"/>
              </a:ext>
            </a:extLst>
          </p:cNvPr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drives the gains: ablation studies</a:t>
            </a:r>
            <a:endParaRPr lang="en-US" sz="3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5943231-D967-00E9-DC8E-597D9168AE4D}"/>
              </a:ext>
            </a:extLst>
          </p:cNvPr>
          <p:cNvSpPr/>
          <p:nvPr/>
        </p:nvSpPr>
        <p:spPr>
          <a:xfrm>
            <a:off x="566928" y="1572768"/>
            <a:ext cx="110578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Future-motion reasoning alone is insufficient </a:t>
            </a:r>
            <a:r>
              <a:rPr lang="en-US" sz="14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gains come from 3D geometric consistency across scene, motion, and action.</a:t>
            </a:r>
            <a:endParaRPr lang="en-US" sz="14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A67CFB6-E41B-93E4-81E1-7315B5670DB4}"/>
              </a:ext>
            </a:extLst>
          </p:cNvPr>
          <p:cNvSpPr/>
          <p:nvPr/>
        </p:nvSpPr>
        <p:spPr>
          <a:xfrm>
            <a:off x="566928" y="2048256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CALVIN ABC→D  —  avg. task length (↑, max 5)</a:t>
            </a:r>
            <a:endParaRPr lang="en-US" sz="1250" dirty="0"/>
          </a:p>
        </p:txBody>
      </p:sp>
      <p:graphicFrame>
        <p:nvGraphicFramePr>
          <p:cNvPr id="6" name="Chart 0">
            <a:extLst>
              <a:ext uri="{FF2B5EF4-FFF2-40B4-BE49-F238E27FC236}">
                <a16:creationId xmlns:a16="http://schemas.microsoft.com/office/drawing/2014/main" id="{B56C53F4-025D-903E-BEDC-519E6B5D91EA}"/>
              </a:ext>
            </a:extLst>
          </p:cNvPr>
          <p:cNvGraphicFramePr/>
          <p:nvPr/>
        </p:nvGraphicFramePr>
        <p:xfrm>
          <a:off x="566928" y="2359152"/>
          <a:ext cx="6126480" cy="3630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>
            <a:extLst>
              <a:ext uri="{FF2B5EF4-FFF2-40B4-BE49-F238E27FC236}">
                <a16:creationId xmlns:a16="http://schemas.microsoft.com/office/drawing/2014/main" id="{68F6ED3B-3B43-5282-97F1-02F50B671944}"/>
              </a:ext>
            </a:extLst>
          </p:cNvPr>
          <p:cNvSpPr/>
          <p:nvPr/>
        </p:nvSpPr>
        <p:spPr>
          <a:xfrm>
            <a:off x="950976" y="5568696"/>
            <a:ext cx="81251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w/ denoised</a:t>
            </a:r>
            <a:endParaRPr lang="en-US" sz="85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</a:t>
            </a:r>
            <a:endParaRPr lang="en-US" sz="850" b="1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7EBA848-5926-5D48-BC17-F91061B2B8E9}"/>
              </a:ext>
            </a:extLst>
          </p:cNvPr>
          <p:cNvSpPr/>
          <p:nvPr/>
        </p:nvSpPr>
        <p:spPr>
          <a:xfrm>
            <a:off x="1763486" y="5568696"/>
            <a:ext cx="81251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w/ 2D</a:t>
            </a:r>
            <a:endParaRPr lang="en-US" sz="85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</a:t>
            </a:r>
            <a:endParaRPr lang="en-US" sz="850" b="1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C85C2AF-0637-9AEF-0996-B134CEBADBD7}"/>
              </a:ext>
            </a:extLst>
          </p:cNvPr>
          <p:cNvSpPr/>
          <p:nvPr/>
        </p:nvSpPr>
        <p:spPr>
          <a:xfrm>
            <a:off x="2575995" y="5568696"/>
            <a:ext cx="81251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w/ denoised</a:t>
            </a:r>
            <a:endParaRPr lang="en-US" sz="85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latent</a:t>
            </a:r>
            <a:endParaRPr lang="en-US" sz="850" b="1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E0D01DF3-8A42-962D-F0B0-1D6C3BC4D100}"/>
              </a:ext>
            </a:extLst>
          </p:cNvPr>
          <p:cNvSpPr/>
          <p:nvPr/>
        </p:nvSpPr>
        <p:spPr>
          <a:xfrm>
            <a:off x="3354215" y="5568696"/>
            <a:ext cx="81251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2DGeomVLA</a:t>
            </a:r>
            <a:endParaRPr lang="en-US" sz="85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w/o motion</a:t>
            </a:r>
            <a:endParaRPr lang="en-US" sz="850" b="1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C85E609F-4D64-00FF-AFDC-AEF48EF3BB53}"/>
              </a:ext>
            </a:extLst>
          </p:cNvPr>
          <p:cNvSpPr/>
          <p:nvPr/>
        </p:nvSpPr>
        <p:spPr>
          <a:xfrm>
            <a:off x="4166725" y="5568696"/>
            <a:ext cx="81251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85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w/o motion</a:t>
            </a:r>
            <a:endParaRPr lang="en-US" sz="850" b="1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D5FDF67C-7A42-2388-B53C-E88D77FBCB71}"/>
              </a:ext>
            </a:extLst>
          </p:cNvPr>
          <p:cNvSpPr/>
          <p:nvPr/>
        </p:nvSpPr>
        <p:spPr>
          <a:xfrm>
            <a:off x="4979235" y="5568696"/>
            <a:ext cx="81251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2DGeomVLA</a:t>
            </a:r>
            <a:endParaRPr lang="en-US" sz="850" b="1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0D3EF1B7-6736-8A86-E70B-E0F9CF2409BB}"/>
              </a:ext>
            </a:extLst>
          </p:cNvPr>
          <p:cNvSpPr/>
          <p:nvPr/>
        </p:nvSpPr>
        <p:spPr>
          <a:xfrm>
            <a:off x="5791744" y="5568696"/>
            <a:ext cx="81251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850" b="1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(full)</a:t>
            </a:r>
            <a:endParaRPr lang="en-US" sz="850" b="1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AA224D5E-79F9-751E-5300-A1E045A8539D}"/>
              </a:ext>
            </a:extLst>
          </p:cNvPr>
          <p:cNvSpPr/>
          <p:nvPr/>
        </p:nvSpPr>
        <p:spPr>
          <a:xfrm>
            <a:off x="566928" y="6044184"/>
            <a:ext cx="182880" cy="182880"/>
          </a:xfrm>
          <a:prstGeom prst="rect">
            <a:avLst/>
          </a:prstGeom>
          <a:solidFill>
            <a:srgbClr val="0D8A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D31060CD-982E-58B8-61EE-F0E9B7D5CE17}"/>
              </a:ext>
            </a:extLst>
          </p:cNvPr>
          <p:cNvSpPr/>
          <p:nvPr/>
        </p:nvSpPr>
        <p:spPr>
          <a:xfrm>
            <a:off x="804672" y="599846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Future-motion helps</a:t>
            </a:r>
            <a:endParaRPr lang="en-US" sz="1050" dirty="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27F73694-D9FC-4D99-AC1E-8C415D8D8612}"/>
              </a:ext>
            </a:extLst>
          </p:cNvPr>
          <p:cNvSpPr/>
          <p:nvPr/>
        </p:nvSpPr>
        <p:spPr>
          <a:xfrm>
            <a:off x="2280514" y="6044184"/>
            <a:ext cx="182880" cy="182880"/>
          </a:xfrm>
          <a:prstGeom prst="rect">
            <a:avLst/>
          </a:prstGeom>
          <a:solidFill>
            <a:srgbClr val="14B8A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7D710E1C-C4C2-0A9B-3B41-5645047AC86A}"/>
              </a:ext>
            </a:extLst>
          </p:cNvPr>
          <p:cNvSpPr/>
          <p:nvPr/>
        </p:nvSpPr>
        <p:spPr>
          <a:xfrm>
            <a:off x="2518258" y="599846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geometry helps</a:t>
            </a:r>
            <a:endParaRPr lang="en-US" sz="1050" dirty="0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B04901F4-44F2-664D-29F8-4BDF53B51E2A}"/>
              </a:ext>
            </a:extLst>
          </p:cNvPr>
          <p:cNvSpPr/>
          <p:nvPr/>
        </p:nvSpPr>
        <p:spPr>
          <a:xfrm>
            <a:off x="3873398" y="6044184"/>
            <a:ext cx="182880" cy="182880"/>
          </a:xfrm>
          <a:prstGeom prst="rect">
            <a:avLst/>
          </a:prstGeom>
          <a:solidFill>
            <a:srgbClr val="E08A2B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341BB07A-E0C3-8F5A-7972-F870C2840331}"/>
              </a:ext>
            </a:extLst>
          </p:cNvPr>
          <p:cNvSpPr/>
          <p:nvPr/>
        </p:nvSpPr>
        <p:spPr>
          <a:xfrm>
            <a:off x="4111142" y="599846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Geometric consistency</a:t>
            </a:r>
            <a:endParaRPr lang="en-US" sz="1050" dirty="0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BFD9F4ED-B59A-D8ED-241A-0DD48A7E03CA}"/>
              </a:ext>
            </a:extLst>
          </p:cNvPr>
          <p:cNvSpPr/>
          <p:nvPr/>
        </p:nvSpPr>
        <p:spPr>
          <a:xfrm>
            <a:off x="7150608" y="2103120"/>
            <a:ext cx="4474159" cy="1143000"/>
          </a:xfrm>
          <a:prstGeom prst="roundRect">
            <a:avLst>
              <a:gd name="adj" fmla="val 5600"/>
            </a:avLst>
          </a:prstGeom>
          <a:solidFill>
            <a:srgbClr val="E6F7F4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187E2AB1-32AA-D839-ECD7-7868CEF2DA4A}"/>
              </a:ext>
            </a:extLst>
          </p:cNvPr>
          <p:cNvSpPr/>
          <p:nvPr/>
        </p:nvSpPr>
        <p:spPr>
          <a:xfrm>
            <a:off x="7150608" y="2103120"/>
            <a:ext cx="82296" cy="1143000"/>
          </a:xfrm>
          <a:prstGeom prst="rect">
            <a:avLst/>
          </a:prstGeom>
          <a:solidFill>
            <a:srgbClr val="0D8A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46E62AE8-4C74-13D2-79B4-D0DF03E35976}"/>
              </a:ext>
            </a:extLst>
          </p:cNvPr>
          <p:cNvSpPr/>
          <p:nvPr/>
        </p:nvSpPr>
        <p:spPr>
          <a:xfrm>
            <a:off x="7388352" y="2194560"/>
            <a:ext cx="40535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14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Future-motion reasoning helps.</a:t>
            </a:r>
            <a:endParaRPr lang="en-US" sz="14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2D: 4.411 → 4.437   ·   3D: 4.508 → 4.624</a:t>
            </a:r>
            <a:endParaRPr lang="en-US" sz="1450" dirty="0"/>
          </a:p>
        </p:txBody>
      </p:sp>
      <p:sp>
        <p:nvSpPr>
          <p:cNvPr id="23" name="Shape 20">
            <a:extLst>
              <a:ext uri="{FF2B5EF4-FFF2-40B4-BE49-F238E27FC236}">
                <a16:creationId xmlns:a16="http://schemas.microsoft.com/office/drawing/2014/main" id="{C72589D2-D03F-A0A9-5E67-8C5C6190A5DF}"/>
              </a:ext>
            </a:extLst>
          </p:cNvPr>
          <p:cNvSpPr/>
          <p:nvPr/>
        </p:nvSpPr>
        <p:spPr>
          <a:xfrm>
            <a:off x="7150608" y="3502152"/>
            <a:ext cx="4474159" cy="1143000"/>
          </a:xfrm>
          <a:prstGeom prst="roundRect">
            <a:avLst>
              <a:gd name="adj" fmla="val 5600"/>
            </a:avLst>
          </a:prstGeom>
          <a:solidFill>
            <a:srgbClr val="E6F7F4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4" name="Shape 21">
            <a:extLst>
              <a:ext uri="{FF2B5EF4-FFF2-40B4-BE49-F238E27FC236}">
                <a16:creationId xmlns:a16="http://schemas.microsoft.com/office/drawing/2014/main" id="{8D751305-7247-23A7-37C8-982F4586E866}"/>
              </a:ext>
            </a:extLst>
          </p:cNvPr>
          <p:cNvSpPr/>
          <p:nvPr/>
        </p:nvSpPr>
        <p:spPr>
          <a:xfrm>
            <a:off x="7150608" y="3502152"/>
            <a:ext cx="82296" cy="1143000"/>
          </a:xfrm>
          <a:prstGeom prst="rect">
            <a:avLst/>
          </a:prstGeom>
          <a:solidFill>
            <a:srgbClr val="14B8A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0952B942-059C-BD63-0DCF-F8DAFAE633F2}"/>
              </a:ext>
            </a:extLst>
          </p:cNvPr>
          <p:cNvSpPr/>
          <p:nvPr/>
        </p:nvSpPr>
        <p:spPr>
          <a:xfrm>
            <a:off x="7388352" y="3593592"/>
            <a:ext cx="40535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14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3D geometry helps.</a:t>
            </a:r>
            <a:endParaRPr lang="en-US" sz="14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2D → 3D action policy: 4.411 → 4.508</a:t>
            </a:r>
            <a:endParaRPr lang="en-US" sz="1450" dirty="0"/>
          </a:p>
        </p:txBody>
      </p:sp>
      <p:sp>
        <p:nvSpPr>
          <p:cNvPr id="26" name="Shape 23">
            <a:extLst>
              <a:ext uri="{FF2B5EF4-FFF2-40B4-BE49-F238E27FC236}">
                <a16:creationId xmlns:a16="http://schemas.microsoft.com/office/drawing/2014/main" id="{05E374DA-F431-4766-1B38-95499844D709}"/>
              </a:ext>
            </a:extLst>
          </p:cNvPr>
          <p:cNvSpPr/>
          <p:nvPr/>
        </p:nvSpPr>
        <p:spPr>
          <a:xfrm>
            <a:off x="7150608" y="4901184"/>
            <a:ext cx="4474159" cy="1143000"/>
          </a:xfrm>
          <a:prstGeom prst="roundRect">
            <a:avLst>
              <a:gd name="adj" fmla="val 5600"/>
            </a:avLst>
          </a:prstGeom>
          <a:solidFill>
            <a:srgbClr val="FBEEDD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7" name="Shape 24">
            <a:extLst>
              <a:ext uri="{FF2B5EF4-FFF2-40B4-BE49-F238E27FC236}">
                <a16:creationId xmlns:a16="http://schemas.microsoft.com/office/drawing/2014/main" id="{36D1EBA8-C3A7-6C11-9578-17712581BA49}"/>
              </a:ext>
            </a:extLst>
          </p:cNvPr>
          <p:cNvSpPr/>
          <p:nvPr/>
        </p:nvSpPr>
        <p:spPr>
          <a:xfrm>
            <a:off x="7150608" y="4901184"/>
            <a:ext cx="82296" cy="1143000"/>
          </a:xfrm>
          <a:prstGeom prst="rect">
            <a:avLst/>
          </a:prstGeom>
          <a:solidFill>
            <a:srgbClr val="E08A2B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664C6B82-906D-581C-00B8-50D48086B278}"/>
              </a:ext>
            </a:extLst>
          </p:cNvPr>
          <p:cNvSpPr/>
          <p:nvPr/>
        </p:nvSpPr>
        <p:spPr>
          <a:xfrm>
            <a:off x="7388352" y="4992624"/>
            <a:ext cx="405353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14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Geometric consistency is critical.</a:t>
            </a:r>
            <a:endParaRPr lang="en-US" sz="14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Image-space motion drops to 4.085 — worse than the 2D model. The motion field also beats denoised trace (4.047) and denoised latent (4.334).</a:t>
            </a:r>
            <a:endParaRPr lang="en-US" sz="14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35D971E9-31A1-5E86-DEC1-5BF48DFF11F3}"/>
              </a:ext>
            </a:extLst>
          </p:cNvPr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D69D3AE2-9BA2-8072-BDF6-5ABD908270C1}"/>
              </a:ext>
            </a:extLst>
          </p:cNvPr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130459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741">
        <p:fade/>
      </p:transition>
    </mc:Choice>
    <mc:Fallback xmlns="">
      <p:transition spd="med" advTm="12741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SETUP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evaluation on ALOHA2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66928" y="5907024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ALOHA2 platform: 2 elevated Azure Kinect DK cameras + 1 wrist-mounted RealSense D405; single-arm tabletop tasks.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327648" y="1819656"/>
            <a:ext cx="52971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representative tasks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345936" y="2414016"/>
            <a:ext cx="329184" cy="329184"/>
          </a:xfrm>
          <a:prstGeom prst="ellipse">
            <a:avLst/>
          </a:prstGeom>
          <a:solidFill>
            <a:srgbClr val="0D8A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5"/>
          <p:cNvSpPr/>
          <p:nvPr/>
        </p:nvSpPr>
        <p:spPr>
          <a:xfrm>
            <a:off x="6345936" y="241401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830568" y="2340864"/>
            <a:ext cx="47941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16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marker into cup</a:t>
            </a:r>
            <a:endParaRPr lang="en-US" sz="16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350" i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high-precision, tight tolerances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6345936" y="3090672"/>
            <a:ext cx="329184" cy="329184"/>
          </a:xfrm>
          <a:prstGeom prst="ellipse">
            <a:avLst/>
          </a:prstGeom>
          <a:solidFill>
            <a:srgbClr val="0D8A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8"/>
          <p:cNvSpPr/>
          <p:nvPr/>
        </p:nvSpPr>
        <p:spPr>
          <a:xfrm>
            <a:off x="6345936" y="30906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830568" y="3017520"/>
            <a:ext cx="47941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16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 two blocks</a:t>
            </a:r>
            <a:endParaRPr lang="en-US" sz="16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350" i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contact-rich placement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6345936" y="3767328"/>
            <a:ext cx="329184" cy="329184"/>
          </a:xfrm>
          <a:prstGeom prst="ellipse">
            <a:avLst/>
          </a:prstGeom>
          <a:solidFill>
            <a:srgbClr val="0D8A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1"/>
          <p:cNvSpPr/>
          <p:nvPr/>
        </p:nvSpPr>
        <p:spPr>
          <a:xfrm>
            <a:off x="6345936" y="376732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30568" y="3694176"/>
            <a:ext cx="47941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16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Bottle placement (2 bottles → 2 cups)</a:t>
            </a:r>
            <a:endParaRPr lang="en-US" sz="165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350" i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multi-stage execution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6327648" y="4553712"/>
            <a:ext cx="5297119" cy="1691640"/>
          </a:xfrm>
          <a:prstGeom prst="roundRect">
            <a:avLst>
              <a:gd name="adj" fmla="val 4324"/>
            </a:avLst>
          </a:prstGeom>
          <a:solidFill>
            <a:srgbClr val="E6F7F4"/>
          </a:solidFill>
          <a:ln w="15240">
            <a:solidFill>
              <a:srgbClr val="0D8A7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4"/>
          <p:cNvSpPr/>
          <p:nvPr/>
        </p:nvSpPr>
        <p:spPr>
          <a:xfrm>
            <a:off x="6565392" y="4718304"/>
            <a:ext cx="4821631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spcAft>
                <a:spcPts val="700"/>
              </a:spcAft>
              <a:buNone/>
            </a:pPr>
            <a:r>
              <a:rPr lang="en-US" sz="15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protocol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500"/>
              </a:spcAft>
              <a:buSzPct val="100000"/>
              <a:buChar char="–"/>
            </a:pPr>
            <a:r>
              <a:rPr lang="en-US" sz="14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teleoperated demonstrations per task.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500"/>
              </a:spcAft>
              <a:buSzPct val="100000"/>
              <a:buChar char="–"/>
            </a:pPr>
            <a:r>
              <a:rPr lang="en-US" sz="14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multi-task policy trained across all tasks.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–"/>
            </a:pPr>
            <a:r>
              <a:rPr lang="en-US" sz="14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large-scale robot pretraining.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950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2E0282C8-0A06-FC35-66C3-4390CA404C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835"/>
          <a:stretch>
            <a:fillRect/>
          </a:stretch>
        </p:blipFill>
        <p:spPr>
          <a:xfrm>
            <a:off x="566928" y="1577808"/>
            <a:ext cx="5071696" cy="396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67">
        <p:fade/>
      </p:transition>
    </mc:Choice>
    <mc:Fallback xmlns="">
      <p:transition spd="med" advTm="2367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RESULTS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rollouts and success rates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66928" y="1755648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 (Ours)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94360" y="3532785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marker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110113" y="3529583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 blocks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593482" y="3529583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Bottle placement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66928" y="4041648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π₀.₅ baseline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10006" y="5803308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marker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105294" y="5797945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 blocks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593482" y="5797945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Bottle placement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973568" y="1755648"/>
            <a:ext cx="36511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rate  (20 trials / task)</a:t>
            </a:r>
            <a:endParaRPr lang="en-US" sz="1450" dirty="0"/>
          </a:p>
        </p:txBody>
      </p:sp>
      <p:graphicFrame>
        <p:nvGraphicFramePr>
          <p:cNvPr id="31" name="Table 0"/>
          <p:cNvGraphicFramePr>
            <a:graphicFrameLocks noGrp="1"/>
          </p:cNvGraphicFramePr>
          <p:nvPr/>
        </p:nvGraphicFramePr>
        <p:xfrm>
          <a:off x="7973568" y="2093976"/>
          <a:ext cx="3651200" cy="1207008"/>
        </p:xfrm>
        <a:graphic>
          <a:graphicData uri="http://schemas.openxmlformats.org/drawingml/2006/table">
            <a:tbl>
              <a:tblPr/>
              <a:tblGrid>
                <a:gridCol w="1241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3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615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615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615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Bottle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61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5B6B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π₀.₅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2E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9/20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2E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2/20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2E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10/20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0D8A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GeomVLA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A2E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5/20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0D8A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19/20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0D8A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17/20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25400" marR="25400" marT="25400" marB="25400" anchor="ctr">
                    <a:lnL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E3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" name="Shape 29"/>
          <p:cNvSpPr/>
          <p:nvPr/>
        </p:nvSpPr>
        <p:spPr>
          <a:xfrm>
            <a:off x="7973568" y="3374136"/>
            <a:ext cx="3651199" cy="1828800"/>
          </a:xfrm>
          <a:prstGeom prst="roundRect">
            <a:avLst>
              <a:gd name="adj" fmla="val 4000"/>
            </a:avLst>
          </a:prstGeom>
          <a:solidFill>
            <a:srgbClr val="E6F7F4"/>
          </a:solidFill>
          <a:ln w="15240">
            <a:solidFill>
              <a:srgbClr val="0D8A7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Text 30"/>
          <p:cNvSpPr/>
          <p:nvPr/>
        </p:nvSpPr>
        <p:spPr>
          <a:xfrm>
            <a:off x="8174736" y="3520440"/>
            <a:ext cx="3248863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gains on multi-stage tasks.</a:t>
            </a:r>
            <a:endParaRPr lang="en-US" sz="1350" dirty="0"/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 substantially outperforms π₀.₅ on block stacking and bottle placement.</a:t>
            </a:r>
            <a:endParaRPr lang="en-US" sz="13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π₀.₅ leads on marker insertion — a high-precision task sensitive to calibration and depth noise.</a:t>
            </a:r>
            <a:endParaRPr lang="en-US" sz="1350" dirty="0"/>
          </a:p>
        </p:txBody>
      </p:sp>
      <p:sp>
        <p:nvSpPr>
          <p:cNvPr id="34" name="Text 31"/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950" dirty="0"/>
          </a:p>
        </p:txBody>
      </p:sp>
      <p:pic>
        <p:nvPicPr>
          <p:cNvPr id="36" name="insert_marker.mp4">
            <a:hlinkClick r:id="" action="ppaction://media"/>
            <a:extLst>
              <a:ext uri="{FF2B5EF4-FFF2-40B4-BE49-F238E27FC236}">
                <a16:creationId xmlns:a16="http://schemas.microsoft.com/office/drawing/2014/main" id="{6D7AB28D-670A-F9E5-E7A6-CF6951B1F5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42772" y="2142439"/>
            <a:ext cx="2449780" cy="1378001"/>
          </a:xfrm>
          <a:prstGeom prst="rect">
            <a:avLst/>
          </a:prstGeom>
        </p:spPr>
      </p:pic>
      <p:pic>
        <p:nvPicPr>
          <p:cNvPr id="37" name="stack_blocks.mp4">
            <a:hlinkClick r:id="" action="ppaction://media"/>
            <a:extLst>
              <a:ext uri="{FF2B5EF4-FFF2-40B4-BE49-F238E27FC236}">
                <a16:creationId xmlns:a16="http://schemas.microsoft.com/office/drawing/2014/main" id="{74EE139F-6B78-B916-BE2D-9DB9762E1F1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39687" y="2144269"/>
            <a:ext cx="2446527" cy="1376172"/>
          </a:xfrm>
          <a:prstGeom prst="rect">
            <a:avLst/>
          </a:prstGeom>
        </p:spPr>
      </p:pic>
      <p:pic>
        <p:nvPicPr>
          <p:cNvPr id="38" name="bottles_placement.mp4">
            <a:hlinkClick r:id="" action="ppaction://media"/>
            <a:extLst>
              <a:ext uri="{FF2B5EF4-FFF2-40B4-BE49-F238E27FC236}">
                <a16:creationId xmlns:a16="http://schemas.microsoft.com/office/drawing/2014/main" id="{3355686E-7B10-F05A-F076-4B3CBA01260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429292" y="2145863"/>
            <a:ext cx="2443692" cy="1374577"/>
          </a:xfrm>
          <a:prstGeom prst="rect">
            <a:avLst/>
          </a:prstGeom>
        </p:spPr>
      </p:pic>
      <p:pic>
        <p:nvPicPr>
          <p:cNvPr id="39" name="insert_pi05.mp4">
            <a:hlinkClick r:id="" action="ppaction://media"/>
            <a:extLst>
              <a:ext uri="{FF2B5EF4-FFF2-40B4-BE49-F238E27FC236}">
                <a16:creationId xmlns:a16="http://schemas.microsoft.com/office/drawing/2014/main" id="{A4D6076D-599E-2C23-D7C8-6CC4FC0E3A5E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42772" y="4410083"/>
            <a:ext cx="2449780" cy="1378001"/>
          </a:xfrm>
          <a:prstGeom prst="rect">
            <a:avLst/>
          </a:prstGeom>
        </p:spPr>
      </p:pic>
      <p:pic>
        <p:nvPicPr>
          <p:cNvPr id="40" name="stack_pi05.mp4">
            <a:hlinkClick r:id="" action="ppaction://media"/>
            <a:extLst>
              <a:ext uri="{FF2B5EF4-FFF2-40B4-BE49-F238E27FC236}">
                <a16:creationId xmlns:a16="http://schemas.microsoft.com/office/drawing/2014/main" id="{A3661D2A-A7B3-214A-BD63-F0CF0C882CA8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938272" y="4408657"/>
            <a:ext cx="2449780" cy="1378001"/>
          </a:xfrm>
          <a:prstGeom prst="rect">
            <a:avLst/>
          </a:prstGeom>
        </p:spPr>
      </p:pic>
      <p:pic>
        <p:nvPicPr>
          <p:cNvPr id="41" name="bottles_pi05.mp4">
            <a:hlinkClick r:id="" action="ppaction://media"/>
            <a:extLst>
              <a:ext uri="{FF2B5EF4-FFF2-40B4-BE49-F238E27FC236}">
                <a16:creationId xmlns:a16="http://schemas.microsoft.com/office/drawing/2014/main" id="{EBD806D0-04A3-71BF-DA29-D9A239F8F41B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433772" y="4408657"/>
            <a:ext cx="2443692" cy="13745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451">
        <p:fade/>
      </p:transition>
    </mc:Choice>
    <mc:Fallback xmlns="">
      <p:transition spd="med" advTm="184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07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1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11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07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05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7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9" objId="36"/>
        <p14:playEvt time="15" objId="37"/>
        <p14:playEvt time="21" objId="38"/>
        <p14:playEvt time="26" objId="41"/>
        <p14:playEvt time="29" objId="40"/>
        <p14:playEvt time="33" objId="39"/>
        <p14:stopEvt time="16777" objId="36"/>
        <p14:stopEvt time="18451" objId="37"/>
        <p14:stopEvt time="18451" objId="38"/>
        <p14:stopEvt time="18451" objId="41"/>
        <p14:stopEvt time="18451" objId="40"/>
        <p14:stopEvt time="18451" objId="39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7E2A1-0710-7574-DC6A-EC349ED85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946327D-A4A3-EF1D-93DF-5BEB2D896816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RESULTS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D7ABF45-91E8-6947-BFA0-9C6A7216465A}"/>
              </a:ext>
            </a:extLst>
          </p:cNvPr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Emergent robustness in real-world execution</a:t>
            </a:r>
            <a:endParaRPr lang="en-US" sz="3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4968DF6-742E-CF34-1F13-DFEAFA303CE2}"/>
              </a:ext>
            </a:extLst>
          </p:cNvPr>
          <p:cNvSpPr/>
          <p:nvPr/>
        </p:nvSpPr>
        <p:spPr>
          <a:xfrm>
            <a:off x="566928" y="1728216"/>
            <a:ext cx="38404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4000"/>
              </a:lnSpc>
              <a:buSzPct val="100000"/>
              <a:buChar char="–"/>
            </a:pPr>
            <a:r>
              <a:rPr lang="en-US" sz="15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Recovers from small execution deviations.</a:t>
            </a:r>
            <a:endParaRPr lang="en-US" sz="1550" dirty="0"/>
          </a:p>
          <a:p>
            <a:pPr marL="342900" indent="-342900">
              <a:lnSpc>
                <a:spcPct val="104000"/>
              </a:lnSpc>
              <a:spcBef>
                <a:spcPts val="1400"/>
              </a:spcBef>
              <a:buSzPct val="100000"/>
              <a:buChar char="–"/>
            </a:pPr>
            <a:r>
              <a:rPr lang="en-US" sz="15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Handles partial occlusion and object-pose inaccuracies.</a:t>
            </a:r>
            <a:endParaRPr lang="en-US" sz="1550" dirty="0"/>
          </a:p>
          <a:p>
            <a:pPr marL="342900" indent="-342900">
              <a:lnSpc>
                <a:spcPct val="104000"/>
              </a:lnSpc>
              <a:spcBef>
                <a:spcPts val="1400"/>
              </a:spcBef>
              <a:buSzPct val="100000"/>
              <a:buChar char="–"/>
            </a:pPr>
            <a:r>
              <a:rPr lang="en-US" sz="15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Maintains task progress without explicit replanning.</a:t>
            </a:r>
            <a:endParaRPr lang="en-US" sz="1550" dirty="0"/>
          </a:p>
          <a:p>
            <a:pPr marL="342900" indent="-342900">
              <a:lnSpc>
                <a:spcPct val="104000"/>
              </a:lnSpc>
              <a:spcBef>
                <a:spcPts val="1400"/>
              </a:spcBef>
              <a:buSzPct val="100000"/>
              <a:buChar char="–"/>
            </a:pPr>
            <a:r>
              <a:rPr lang="en-US" sz="15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compounding errors during long rollouts.</a:t>
            </a:r>
            <a:endParaRPr lang="en-US" sz="155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344808F-729F-44E9-101B-8CA298DE8DCD}"/>
              </a:ext>
            </a:extLst>
          </p:cNvPr>
          <p:cNvSpPr/>
          <p:nvPr/>
        </p:nvSpPr>
        <p:spPr>
          <a:xfrm>
            <a:off x="566928" y="4974336"/>
            <a:ext cx="3840480" cy="1234440"/>
          </a:xfrm>
          <a:prstGeom prst="roundRect">
            <a:avLst>
              <a:gd name="adj" fmla="val 5926"/>
            </a:avLst>
          </a:prstGeom>
          <a:solidFill>
            <a:srgbClr val="E6F7F4"/>
          </a:solidFill>
          <a:ln w="15240">
            <a:solidFill>
              <a:srgbClr val="0D8A7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657A40B-B3FC-9E73-FBFB-FB4A9864F5E4}"/>
              </a:ext>
            </a:extLst>
          </p:cNvPr>
          <p:cNvSpPr/>
          <p:nvPr/>
        </p:nvSpPr>
        <p:spPr>
          <a:xfrm>
            <a:off x="768096" y="5084064"/>
            <a:ext cx="343814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helps.  </a:t>
            </a:r>
            <a:r>
              <a:rPr lang="en-US" sz="13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Anticipating object motion in the same 3D space keeps actions coherent under perception noise and contact-induced deviation.</a:t>
            </a:r>
            <a:endParaRPr lang="en-US" sz="135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66FFE23-F593-2AD0-007A-D74B374F15C4}"/>
              </a:ext>
            </a:extLst>
          </p:cNvPr>
          <p:cNvSpPr/>
          <p:nvPr/>
        </p:nvSpPr>
        <p:spPr>
          <a:xfrm>
            <a:off x="4864608" y="1682496"/>
            <a:ext cx="676015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 — robustness</a:t>
            </a:r>
            <a:endParaRPr lang="en-US" sz="13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297A707-3DBE-8605-9CDD-8FDE98CBE4C8}"/>
              </a:ext>
            </a:extLst>
          </p:cNvPr>
          <p:cNvSpPr/>
          <p:nvPr/>
        </p:nvSpPr>
        <p:spPr>
          <a:xfrm>
            <a:off x="4927506" y="3728923"/>
            <a:ext cx="319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Unseen distractors</a:t>
            </a:r>
            <a:endParaRPr lang="en-US" sz="11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6AFE091C-69AF-E09E-2356-7A75A39EA68F}"/>
              </a:ext>
            </a:extLst>
          </p:cNvPr>
          <p:cNvSpPr/>
          <p:nvPr/>
        </p:nvSpPr>
        <p:spPr>
          <a:xfrm>
            <a:off x="8381848" y="3735413"/>
            <a:ext cx="319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recovery</a:t>
            </a:r>
            <a:endParaRPr lang="en-US" sz="11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1875FDC5-2DCF-AD2F-2421-B514E5885E19}"/>
              </a:ext>
            </a:extLst>
          </p:cNvPr>
          <p:cNvSpPr/>
          <p:nvPr/>
        </p:nvSpPr>
        <p:spPr>
          <a:xfrm>
            <a:off x="4864608" y="4041272"/>
            <a:ext cx="676015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π₀.₅ baseline — failure cases</a:t>
            </a:r>
            <a:endParaRPr lang="en-US" sz="135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FD741A80-E114-15E7-AE4B-D8C1990901CF}"/>
              </a:ext>
            </a:extLst>
          </p:cNvPr>
          <p:cNvSpPr/>
          <p:nvPr/>
        </p:nvSpPr>
        <p:spPr>
          <a:xfrm>
            <a:off x="4954786" y="6131039"/>
            <a:ext cx="319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Drift under distractors</a:t>
            </a:r>
            <a:endParaRPr lang="en-US" sz="11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B8E2B43-2199-5679-DB45-7FC1DEE571EF}"/>
              </a:ext>
            </a:extLst>
          </p:cNvPr>
          <p:cNvSpPr/>
          <p:nvPr/>
        </p:nvSpPr>
        <p:spPr>
          <a:xfrm>
            <a:off x="8381848" y="6138504"/>
            <a:ext cx="319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recovery</a:t>
            </a:r>
            <a:endParaRPr lang="en-US" sz="11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99BF3165-4244-9E3D-3DDF-C97A0FB2ED77}"/>
              </a:ext>
            </a:extLst>
          </p:cNvPr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0C9B1495-F67A-A969-6FAC-8356E217ADF6}"/>
              </a:ext>
            </a:extLst>
          </p:cNvPr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50" dirty="0"/>
          </a:p>
        </p:txBody>
      </p:sp>
      <p:pic>
        <p:nvPicPr>
          <p:cNvPr id="27" name="recovery.mp4">
            <a:hlinkClick r:id="" action="ppaction://media"/>
            <a:extLst>
              <a:ext uri="{FF2B5EF4-FFF2-40B4-BE49-F238E27FC236}">
                <a16:creationId xmlns:a16="http://schemas.microsoft.com/office/drawing/2014/main" id="{C8885C86-5465-F34F-049B-E42641B3FA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36128" y="1970980"/>
            <a:ext cx="3137408" cy="1764792"/>
          </a:xfrm>
          <a:prstGeom prst="rect">
            <a:avLst/>
          </a:prstGeom>
        </p:spPr>
      </p:pic>
      <p:pic>
        <p:nvPicPr>
          <p:cNvPr id="28" name="distractor.mp4">
            <a:hlinkClick r:id="" action="ppaction://media"/>
            <a:extLst>
              <a:ext uri="{FF2B5EF4-FFF2-40B4-BE49-F238E27FC236}">
                <a16:creationId xmlns:a16="http://schemas.microsoft.com/office/drawing/2014/main" id="{69FC6722-5251-1BDF-1BFF-2EDC6A43B4E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56048" y="1970761"/>
            <a:ext cx="3140117" cy="1766316"/>
          </a:xfrm>
          <a:prstGeom prst="rect">
            <a:avLst/>
          </a:prstGeom>
        </p:spPr>
      </p:pic>
      <p:pic>
        <p:nvPicPr>
          <p:cNvPr id="30" name="failure_pi05.mp4">
            <a:hlinkClick r:id="" action="ppaction://media"/>
            <a:extLst>
              <a:ext uri="{FF2B5EF4-FFF2-40B4-BE49-F238E27FC236}">
                <a16:creationId xmlns:a16="http://schemas.microsoft.com/office/drawing/2014/main" id="{629455B0-CD54-D869-7367-FCAC3720608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32156" y="4358432"/>
            <a:ext cx="3141380" cy="1767026"/>
          </a:xfrm>
          <a:prstGeom prst="rect">
            <a:avLst/>
          </a:prstGeom>
        </p:spPr>
      </p:pic>
      <p:pic>
        <p:nvPicPr>
          <p:cNvPr id="31" name="distractor_fail.mp4">
            <a:hlinkClick r:id="" action="ppaction://media"/>
            <a:extLst>
              <a:ext uri="{FF2B5EF4-FFF2-40B4-BE49-F238E27FC236}">
                <a16:creationId xmlns:a16="http://schemas.microsoft.com/office/drawing/2014/main" id="{67418A2C-C74D-FEF0-7025-F58BF6398DE2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954784" y="4358432"/>
            <a:ext cx="3141381" cy="176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9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995">
        <p:fade/>
      </p:transition>
    </mc:Choice>
    <mc:Fallback xmlns="">
      <p:transition spd="med" advTm="149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60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8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11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7" objId="28"/>
        <p14:playEvt time="11" objId="27"/>
        <p14:playEvt time="15" objId="30"/>
        <p14:playEvt time="20" objId="31"/>
        <p14:stopEvt time="14995" objId="28"/>
        <p14:stopEvt time="14995" objId="27"/>
        <p14:stopEvt time="14995" objId="30"/>
        <p14:stopEvt time="14995" objId="31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2"/>
          <p:cNvGraphicFramePr/>
          <p:nvPr>
            <p:extLst>
              <p:ext uri="{D42A27DB-BD31-4B8C-83A1-F6EECF244321}">
                <p14:modId xmlns:p14="http://schemas.microsoft.com/office/powerpoint/2010/main" val="694214499"/>
              </p:ext>
            </p:extLst>
          </p:nvPr>
        </p:nvGraphicFramePr>
        <p:xfrm>
          <a:off x="8001000" y="1591056"/>
          <a:ext cx="361188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3" name="组合 22">
            <a:extLst>
              <a:ext uri="{FF2B5EF4-FFF2-40B4-BE49-F238E27FC236}">
                <a16:creationId xmlns:a16="http://schemas.microsoft.com/office/drawing/2014/main" id="{21D71BB5-CE83-0687-D246-5DD6B75D9A0A}"/>
              </a:ext>
            </a:extLst>
          </p:cNvPr>
          <p:cNvGrpSpPr/>
          <p:nvPr/>
        </p:nvGrpSpPr>
        <p:grpSpPr>
          <a:xfrm>
            <a:off x="4297680" y="1737360"/>
            <a:ext cx="3611880" cy="3429000"/>
            <a:chOff x="4297680" y="1737360"/>
            <a:chExt cx="3611880" cy="3429000"/>
          </a:xfrm>
        </p:grpSpPr>
        <p:graphicFrame>
          <p:nvGraphicFramePr>
            <p:cNvPr id="9" name="Chart 1"/>
            <p:cNvGraphicFramePr/>
            <p:nvPr/>
          </p:nvGraphicFramePr>
          <p:xfrm>
            <a:off x="4297680" y="1737360"/>
            <a:ext cx="3611880" cy="3429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1CB597FC-0597-6A94-95E5-A02F9EC80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81571" y="4713732"/>
              <a:ext cx="3044097" cy="306324"/>
            </a:xfrm>
            <a:prstGeom prst="rect">
              <a:avLst/>
            </a:prstGeom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8C11BA85-7FE1-DABB-4ADF-6AF7EFDA367D}"/>
              </a:ext>
            </a:extLst>
          </p:cNvPr>
          <p:cNvGrpSpPr/>
          <p:nvPr/>
        </p:nvGrpSpPr>
        <p:grpSpPr>
          <a:xfrm>
            <a:off x="457200" y="1938528"/>
            <a:ext cx="3611880" cy="3429000"/>
            <a:chOff x="457200" y="1938528"/>
            <a:chExt cx="3611880" cy="3429000"/>
          </a:xfrm>
        </p:grpSpPr>
        <p:graphicFrame>
          <p:nvGraphicFramePr>
            <p:cNvPr id="6" name="Chart 0"/>
            <p:cNvGraphicFramePr/>
            <p:nvPr/>
          </p:nvGraphicFramePr>
          <p:xfrm>
            <a:off x="457200" y="1938528"/>
            <a:ext cx="3611880" cy="3429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7BF01079-7D69-B0A3-1E2C-5CCFCA551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1248" y="4713732"/>
              <a:ext cx="2953228" cy="297180"/>
            </a:xfrm>
            <a:prstGeom prst="rect">
              <a:avLst/>
            </a:prstGeom>
          </p:spPr>
        </p:pic>
      </p:grpSp>
      <p:sp>
        <p:nvSpPr>
          <p:cNvPr id="3" name="Text 1"/>
          <p:cNvSpPr/>
          <p:nvPr/>
        </p:nvSpPr>
        <p:spPr>
          <a:xfrm>
            <a:off x="566928" y="1352729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B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3D CoT (scene → motion → eef action), but decode joint angles as the executed action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785998"/>
            <a:ext cx="274320" cy="274320"/>
          </a:xfrm>
          <a:prstGeom prst="ellipse">
            <a:avLst/>
          </a:prstGeom>
          <a:solidFill>
            <a:srgbClr val="014F52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834795" y="1731133"/>
            <a:ext cx="3227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CALVIN (avg. task length, max 5)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290060" y="1785997"/>
            <a:ext cx="274320" cy="274320"/>
          </a:xfrm>
          <a:prstGeom prst="ellipse">
            <a:avLst/>
          </a:prstGeom>
          <a:solidFill>
            <a:srgbClr val="014F52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5"/>
          <p:cNvSpPr/>
          <p:nvPr/>
        </p:nvSpPr>
        <p:spPr>
          <a:xfrm>
            <a:off x="4667655" y="1724716"/>
            <a:ext cx="3227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RoboTwin2.0 (5 tasks, success rate)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7949897" y="1785997"/>
            <a:ext cx="274320" cy="274320"/>
          </a:xfrm>
          <a:prstGeom prst="ellipse">
            <a:avLst/>
          </a:prstGeom>
          <a:solidFill>
            <a:srgbClr val="014F52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7"/>
          <p:cNvSpPr/>
          <p:nvPr/>
        </p:nvSpPr>
        <p:spPr>
          <a:xfrm>
            <a:off x="8329730" y="1724716"/>
            <a:ext cx="3227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Real-world: insert pen (n=20)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487680" y="5005268"/>
            <a:ext cx="11247120" cy="1417320"/>
          </a:xfrm>
          <a:prstGeom prst="roundRect">
            <a:avLst>
              <a:gd name="adj" fmla="val 5161"/>
            </a:avLst>
          </a:prstGeom>
          <a:solidFill>
            <a:srgbClr val="EAF2F6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4" name="Text 9"/>
          <p:cNvSpPr/>
          <p:nvPr/>
        </p:nvSpPr>
        <p:spPr>
          <a:xfrm>
            <a:off x="731520" y="520293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14F5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Takeaway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731520" y="5495544"/>
            <a:ext cx="10698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Decoding joint angles while keeping the 3D scene-motion-eef CoT matches or beats the eef-action GeomVLA in simulation (CALVIN, RoboTwin2.0) and gives the largest real-world gain, 13/20 vs. GeomVLA's 5/20 and pi0.5's 10/20. Collapsing the CoT to 2D hurts every benchmark, showing 3D-aware reasoning — not the action-space choice alone — drives real-robot transfer.</a:t>
            </a:r>
            <a:endParaRPr lang="en-US" sz="1350" dirty="0"/>
          </a:p>
        </p:txBody>
      </p:sp>
      <p:sp>
        <p:nvSpPr>
          <p:cNvPr id="21" name="Text 24">
            <a:extLst>
              <a:ext uri="{FF2B5EF4-FFF2-40B4-BE49-F238E27FC236}">
                <a16:creationId xmlns:a16="http://schemas.microsoft.com/office/drawing/2014/main" id="{667920D3-0D54-4BA4-42CC-C321D6725B18}"/>
              </a:ext>
            </a:extLst>
          </p:cNvPr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15</a:t>
            </a:r>
            <a:endParaRPr lang="en-US" sz="950" dirty="0"/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3CD3356E-C7F8-9BF6-7E41-A20EF2930645}"/>
              </a:ext>
            </a:extLst>
          </p:cNvPr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Angle Action Decoder</a:t>
            </a:r>
            <a:endParaRPr lang="en-US" sz="3000" dirty="0"/>
          </a:p>
        </p:txBody>
      </p:sp>
      <p:sp>
        <p:nvSpPr>
          <p:cNvPr id="17" name="Text 0">
            <a:extLst>
              <a:ext uri="{FF2B5EF4-FFF2-40B4-BE49-F238E27FC236}">
                <a16:creationId xmlns:a16="http://schemas.microsoft.com/office/drawing/2014/main" id="{6B874E24-7B0A-28D5-23F7-D1F2AC3682DA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CHAIN OF THOUGHT</a:t>
            </a:r>
            <a:endParaRPr lang="en-US" sz="12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7098">
        <p:fade/>
      </p:transition>
    </mc:Choice>
    <mc:Fallback xmlns="">
      <p:transition spd="med" advTm="37098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4169B4B1-D1F2-71FC-6833-143DE374098A}"/>
              </a:ext>
            </a:extLst>
          </p:cNvPr>
          <p:cNvGrpSpPr/>
          <p:nvPr/>
        </p:nvGrpSpPr>
        <p:grpSpPr>
          <a:xfrm>
            <a:off x="585216" y="2562667"/>
            <a:ext cx="5650992" cy="1508760"/>
            <a:chOff x="585216" y="2926080"/>
            <a:chExt cx="5650992" cy="1508760"/>
          </a:xfrm>
        </p:grpSpPr>
        <p:sp>
          <p:nvSpPr>
            <p:cNvPr id="6" name="Shape 4"/>
            <p:cNvSpPr/>
            <p:nvPr/>
          </p:nvSpPr>
          <p:spPr>
            <a:xfrm>
              <a:off x="585216" y="2990088"/>
              <a:ext cx="201168" cy="201168"/>
            </a:xfrm>
            <a:prstGeom prst="ellipse">
              <a:avLst/>
            </a:prstGeom>
            <a:solidFill>
              <a:srgbClr val="0A6157">
                <a:alpha val="80000"/>
              </a:srgbClr>
            </a:solidFill>
            <a:ln/>
          </p:spPr>
          <p:txBody>
            <a:bodyPr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 5"/>
            <p:cNvSpPr/>
            <p:nvPr/>
          </p:nvSpPr>
          <p:spPr>
            <a:xfrm>
              <a:off x="950976" y="2926080"/>
              <a:ext cx="5285232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10000"/>
                </a:lnSpc>
              </a:pPr>
              <a:r>
                <a:rPr lang="en-US" altLang="zh-CN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Future-motion reasoning helps most </a:t>
              </a:r>
              <a:r>
                <a:rPr lang="en-US" sz="1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when expressed in the same 3D space as perception and action.</a:t>
              </a:r>
              <a:endPara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Shape 6"/>
            <p:cNvSpPr/>
            <p:nvPr/>
          </p:nvSpPr>
          <p:spPr>
            <a:xfrm>
              <a:off x="585216" y="3858768"/>
              <a:ext cx="201168" cy="201168"/>
            </a:xfrm>
            <a:prstGeom prst="ellipse">
              <a:avLst/>
            </a:prstGeom>
            <a:solidFill>
              <a:srgbClr val="0A6157">
                <a:alpha val="80000"/>
              </a:srgbClr>
            </a:solidFill>
            <a:ln/>
          </p:spPr>
          <p:txBody>
            <a:bodyPr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950976" y="3794760"/>
              <a:ext cx="5285232" cy="6400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10000"/>
                </a:lnSpc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Aligning scene representation, future-motion reasoning, and action generation in a shared 3D space leads to stronger simulation performance and more robust real-world manipulation.</a:t>
              </a:r>
              <a:endPara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5771CEC8-7DB7-F9DE-99C5-B36FB5F6841B}"/>
              </a:ext>
            </a:extLst>
          </p:cNvPr>
          <p:cNvGrpSpPr/>
          <p:nvPr/>
        </p:nvGrpSpPr>
        <p:grpSpPr>
          <a:xfrm>
            <a:off x="7926756" y="2046199"/>
            <a:ext cx="2651760" cy="2651760"/>
            <a:chOff x="7833208" y="1691640"/>
            <a:chExt cx="2651760" cy="2651760"/>
          </a:xfrm>
        </p:grpSpPr>
        <p:sp>
          <p:nvSpPr>
            <p:cNvPr id="12" name="Shape 10"/>
            <p:cNvSpPr/>
            <p:nvPr/>
          </p:nvSpPr>
          <p:spPr>
            <a:xfrm>
              <a:off x="7833208" y="1691640"/>
              <a:ext cx="2651760" cy="2651760"/>
            </a:xfrm>
            <a:prstGeom prst="ellipse">
              <a:avLst/>
            </a:prstGeom>
            <a:solidFill>
              <a:srgbClr val="0A6157">
                <a:alpha val="45000"/>
              </a:srgbClr>
            </a:solidFill>
            <a:ln w="19050">
              <a:solidFill>
                <a:srgbClr val="FFFFFF">
                  <a:alpha val="70000"/>
                </a:srgbClr>
              </a:solidFill>
              <a:prstDash val="solid"/>
            </a:ln>
          </p:spPr>
          <p:txBody>
            <a:bodyPr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 13"/>
            <p:cNvSpPr/>
            <p:nvPr/>
          </p:nvSpPr>
          <p:spPr>
            <a:xfrm>
              <a:off x="8198968" y="2204877"/>
              <a:ext cx="182880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Scene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1D62644-8C85-1493-5E3F-0F7983E7BE63}"/>
              </a:ext>
            </a:extLst>
          </p:cNvPr>
          <p:cNvGrpSpPr/>
          <p:nvPr/>
        </p:nvGrpSpPr>
        <p:grpSpPr>
          <a:xfrm>
            <a:off x="7150608" y="3084890"/>
            <a:ext cx="2651760" cy="2651760"/>
            <a:chOff x="6918808" y="3246120"/>
            <a:chExt cx="2651760" cy="2651760"/>
          </a:xfrm>
        </p:grpSpPr>
        <p:sp>
          <p:nvSpPr>
            <p:cNvPr id="13" name="Shape 11"/>
            <p:cNvSpPr/>
            <p:nvPr/>
          </p:nvSpPr>
          <p:spPr>
            <a:xfrm>
              <a:off x="6918808" y="3246120"/>
              <a:ext cx="2651760" cy="265176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 w="19050">
              <a:solidFill>
                <a:srgbClr val="FFFFFF">
                  <a:alpha val="70000"/>
                </a:srgbClr>
              </a:solidFill>
              <a:prstDash val="solid"/>
            </a:ln>
          </p:spPr>
          <p:txBody>
            <a:bodyPr/>
            <a:lstStyle/>
            <a:p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 14"/>
            <p:cNvSpPr/>
            <p:nvPr/>
          </p:nvSpPr>
          <p:spPr>
            <a:xfrm>
              <a:off x="7147408" y="4855464"/>
              <a:ext cx="14630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Motion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BA5C0108-DF57-D624-F8A3-317E82D3AE15}"/>
              </a:ext>
            </a:extLst>
          </p:cNvPr>
          <p:cNvGrpSpPr/>
          <p:nvPr/>
        </p:nvGrpSpPr>
        <p:grpSpPr>
          <a:xfrm>
            <a:off x="8656168" y="3084890"/>
            <a:ext cx="2651760" cy="2651760"/>
            <a:chOff x="8747608" y="3246120"/>
            <a:chExt cx="2651760" cy="2651760"/>
          </a:xfrm>
        </p:grpSpPr>
        <p:sp>
          <p:nvSpPr>
            <p:cNvPr id="14" name="Shape 12"/>
            <p:cNvSpPr/>
            <p:nvPr/>
          </p:nvSpPr>
          <p:spPr>
            <a:xfrm>
              <a:off x="8747608" y="3246120"/>
              <a:ext cx="2651760" cy="265176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  <a:alpha val="44000"/>
              </a:schemeClr>
            </a:solidFill>
            <a:ln w="19050">
              <a:solidFill>
                <a:srgbClr val="FFFFFF">
                  <a:alpha val="70000"/>
                </a:srgbClr>
              </a:solidFill>
              <a:prstDash val="solid"/>
            </a:ln>
          </p:spPr>
          <p:txBody>
            <a:bodyPr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 15"/>
            <p:cNvSpPr/>
            <p:nvPr/>
          </p:nvSpPr>
          <p:spPr>
            <a:xfrm>
              <a:off x="9707728" y="4855464"/>
              <a:ext cx="14630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Action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 16"/>
          <p:cNvSpPr/>
          <p:nvPr/>
        </p:nvSpPr>
        <p:spPr>
          <a:xfrm>
            <a:off x="8383956" y="3751387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 algn="ctr">
              <a:lnSpc>
                <a:spcPct val="95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space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9" name="Text 0">
            <a:extLst>
              <a:ext uri="{FF2B5EF4-FFF2-40B4-BE49-F238E27FC236}">
                <a16:creationId xmlns:a16="http://schemas.microsoft.com/office/drawing/2014/main" id="{D814FD0B-4808-29B8-B924-215DBE6354D5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TAKEWAY</a:t>
            </a:r>
            <a:endParaRPr lang="en-US" sz="1250" dirty="0"/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1A1B2ED6-BF4E-B470-B63C-7D4072DDCC74}"/>
              </a:ext>
            </a:extLst>
          </p:cNvPr>
          <p:cNvSpPr/>
          <p:nvPr/>
        </p:nvSpPr>
        <p:spPr>
          <a:xfrm>
            <a:off x="566929" y="877824"/>
            <a:ext cx="8180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zh-CN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Geometry-consistent reasoning for robust manipulation</a:t>
            </a:r>
            <a:endParaRPr lang="en-US" altLang="zh-CN" sz="3000" dirty="0">
              <a:solidFill>
                <a:srgbClr val="0A615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97">
        <p:fade/>
      </p:transition>
    </mc:Choice>
    <mc:Fallback xmlns="">
      <p:transition spd="med" advTm="15097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05691-4F94-CF2A-B39B-17CA36ECE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7670678-00C2-1FE5-932C-0AAB1A8BF426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DCBC9EE-B204-0AC5-E669-0C79F7C2D382}"/>
              </a:ext>
            </a:extLst>
          </p:cNvPr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zh-CN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Manipulation goes beyond 2D visual grounding</a:t>
            </a:r>
            <a:endParaRPr lang="en-US" altLang="zh-CN" sz="3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34397F2-092D-EBCD-EFD2-62AE12481D20}"/>
              </a:ext>
            </a:extLst>
          </p:cNvPr>
          <p:cNvSpPr/>
          <p:nvPr/>
        </p:nvSpPr>
        <p:spPr>
          <a:xfrm>
            <a:off x="566928" y="1700784"/>
            <a:ext cx="59893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4000"/>
              </a:lnSpc>
              <a:buSzPct val="100000"/>
              <a:buChar char="–"/>
            </a:pPr>
            <a:r>
              <a:rPr lang="en-US" sz="16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VLAs map 2D observations directly to robot actions.</a:t>
            </a:r>
            <a:endParaRPr lang="en-US" sz="1650" dirty="0"/>
          </a:p>
          <a:p>
            <a:pPr marL="342900" indent="-342900">
              <a:lnSpc>
                <a:spcPct val="104000"/>
              </a:lnSpc>
              <a:spcBef>
                <a:spcPts val="1300"/>
              </a:spcBef>
              <a:buSzPct val="100000"/>
              <a:buChar char="–"/>
            </a:pPr>
            <a:r>
              <a:rPr lang="en-US" sz="16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Precise manipulation requires reasoning about 3D geometry, contact, and future motion.</a:t>
            </a:r>
            <a:endParaRPr lang="en-US" sz="1650" dirty="0"/>
          </a:p>
          <a:p>
            <a:pPr marL="342900" indent="-342900">
              <a:lnSpc>
                <a:spcPct val="104000"/>
              </a:lnSpc>
              <a:spcBef>
                <a:spcPts val="1300"/>
              </a:spcBef>
              <a:buSzPct val="100000"/>
              <a:buChar char="–"/>
            </a:pPr>
            <a:r>
              <a:rPr lang="en-US" sz="16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Pretrained VLMs are optimized for 2D image statistics — a mismatch with metric 3D control.</a:t>
            </a:r>
            <a:endParaRPr lang="en-US" sz="1650" dirty="0"/>
          </a:p>
          <a:p>
            <a:pPr marL="342900" indent="-342900">
              <a:lnSpc>
                <a:spcPct val="104000"/>
              </a:lnSpc>
              <a:spcBef>
                <a:spcPts val="1300"/>
              </a:spcBef>
              <a:buSzPct val="100000"/>
              <a:buChar char="–"/>
            </a:pPr>
            <a:r>
              <a:rPr lang="en-US" sz="16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Motion-guided policies often reason in pixel / image space, misaligned with the robot action space.</a:t>
            </a:r>
            <a:endParaRPr lang="en-US" sz="165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F127DEB8-5DA4-1EAB-404E-E361FF17772D}"/>
              </a:ext>
            </a:extLst>
          </p:cNvPr>
          <p:cNvSpPr/>
          <p:nvPr/>
        </p:nvSpPr>
        <p:spPr>
          <a:xfrm>
            <a:off x="566928" y="4837176"/>
            <a:ext cx="5989320" cy="1078992"/>
          </a:xfrm>
          <a:prstGeom prst="roundRect">
            <a:avLst>
              <a:gd name="adj" fmla="val 6780"/>
            </a:avLst>
          </a:prstGeom>
          <a:solidFill>
            <a:srgbClr val="E6F7F4"/>
          </a:solidFill>
          <a:ln w="15875">
            <a:solidFill>
              <a:srgbClr val="0D8A7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A592640-A868-B1F1-476E-7D74A29D96F3}"/>
              </a:ext>
            </a:extLst>
          </p:cNvPr>
          <p:cNvSpPr/>
          <p:nvPr/>
        </p:nvSpPr>
        <p:spPr>
          <a:xfrm>
            <a:off x="768096" y="4946904"/>
            <a:ext cx="558698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4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representation–control mismatch.  </a:t>
            </a:r>
            <a:r>
              <a:rPr lang="en-US" sz="14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 must implicitly infer 3D physical interaction from sparse action supervision alone.</a:t>
            </a:r>
            <a:endParaRPr lang="en-US" sz="145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3A29669-2803-A47A-65AA-B0EA46E95175}"/>
              </a:ext>
            </a:extLst>
          </p:cNvPr>
          <p:cNvSpPr/>
          <p:nvPr/>
        </p:nvSpPr>
        <p:spPr>
          <a:xfrm>
            <a:off x="6967728" y="6236208"/>
            <a:ext cx="46570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VLA (no future reasoning) vs. motion-guided VLA reasoning in a 2D space.</a:t>
            </a:r>
            <a:endParaRPr lang="en-US" sz="105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44B3F301-C486-B9FC-9634-78042F443E0F}"/>
              </a:ext>
            </a:extLst>
          </p:cNvPr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1F6493A-A19E-BFE0-9B68-8F01527753E5}"/>
              </a:ext>
            </a:extLst>
          </p:cNvPr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95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986A5C0-0A34-05B3-521A-276E906CE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68" y="743353"/>
            <a:ext cx="2645636" cy="546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5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17">
        <p:fade/>
      </p:transition>
    </mc:Choice>
    <mc:Fallback xmlns="">
      <p:transition spd="med" advTm="6017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zh-CN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reasoning and control in the same 3D space</a:t>
            </a:r>
            <a:endParaRPr lang="en-US" altLang="zh-CN" sz="3000" dirty="0"/>
          </a:p>
        </p:txBody>
      </p:sp>
      <p:sp>
        <p:nvSpPr>
          <p:cNvPr id="50" name="Text 48"/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15</a:t>
            </a:r>
            <a:endParaRPr lang="en-US" sz="950" dirty="0"/>
          </a:p>
        </p:txBody>
      </p:sp>
      <p:sp>
        <p:nvSpPr>
          <p:cNvPr id="19" name="Text 47">
            <a:extLst>
              <a:ext uri="{FF2B5EF4-FFF2-40B4-BE49-F238E27FC236}">
                <a16:creationId xmlns:a16="http://schemas.microsoft.com/office/drawing/2014/main" id="{5CC7A6A8-248B-5691-AD1C-EB7BE79F06DE}"/>
              </a:ext>
            </a:extLst>
          </p:cNvPr>
          <p:cNvSpPr/>
          <p:nvPr/>
        </p:nvSpPr>
        <p:spPr>
          <a:xfrm>
            <a:off x="841248" y="2884932"/>
            <a:ext cx="1078351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4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 reasoning helps most when scene, motion, and action are expressed in the </a:t>
            </a:r>
            <a:r>
              <a:rPr lang="en-US" sz="24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geometric space</a:t>
            </a:r>
            <a:r>
              <a:rPr lang="en-US" sz="24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not split across incompatible coordinate systems.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909">
        <p:fade/>
      </p:transition>
    </mc:Choice>
    <mc:Fallback xmlns="">
      <p:transition spd="med" advTm="5909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49F7F-E3BA-959F-372D-56EBC12EE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2">
            <a:extLst>
              <a:ext uri="{FF2B5EF4-FFF2-40B4-BE49-F238E27FC236}">
                <a16:creationId xmlns:a16="http://schemas.microsoft.com/office/drawing/2014/main" id="{3937E310-6839-E299-19B1-292D8FE2BB1A}"/>
              </a:ext>
            </a:extLst>
          </p:cNvPr>
          <p:cNvSpPr/>
          <p:nvPr/>
        </p:nvSpPr>
        <p:spPr>
          <a:xfrm>
            <a:off x="6717836" y="2002536"/>
            <a:ext cx="4756186" cy="3200400"/>
          </a:xfrm>
          <a:prstGeom prst="roundRect">
            <a:avLst>
              <a:gd name="adj" fmla="val 2286"/>
            </a:avLst>
          </a:prstGeom>
          <a:solidFill>
            <a:srgbClr val="E6F7F4"/>
          </a:solidFill>
          <a:ln w="19050">
            <a:solidFill>
              <a:srgbClr val="0D8A7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193E0745-1883-3DC8-60DA-CE088D4920AC}"/>
              </a:ext>
            </a:extLst>
          </p:cNvPr>
          <p:cNvSpPr/>
          <p:nvPr/>
        </p:nvSpPr>
        <p:spPr>
          <a:xfrm>
            <a:off x="7031431" y="2203704"/>
            <a:ext cx="412899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12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09BAF4B-FFBD-5508-0FAA-DB046F5144BE}"/>
              </a:ext>
            </a:extLst>
          </p:cNvPr>
          <p:cNvSpPr/>
          <p:nvPr/>
        </p:nvSpPr>
        <p:spPr>
          <a:xfrm>
            <a:off x="7031431" y="2459736"/>
            <a:ext cx="4128997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robot-centric 3D coordinate frame</a:t>
            </a:r>
            <a:endParaRPr lang="en-US" sz="15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AB67166-E284-DD6E-14B8-4671313B532F}"/>
              </a:ext>
            </a:extLst>
          </p:cNvPr>
          <p:cNvSpPr/>
          <p:nvPr/>
        </p:nvSpPr>
        <p:spPr>
          <a:xfrm>
            <a:off x="7240494" y="3236976"/>
            <a:ext cx="3710870" cy="1600200"/>
          </a:xfrm>
          <a:prstGeom prst="rect">
            <a:avLst/>
          </a:prstGeom>
          <a:solidFill>
            <a:srgbClr val="FFFFFF"/>
          </a:solidFill>
          <a:ln w="22225">
            <a:solidFill>
              <a:srgbClr val="0D8A7A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6" name="图片 55">
            <a:extLst>
              <a:ext uri="{FF2B5EF4-FFF2-40B4-BE49-F238E27FC236}">
                <a16:creationId xmlns:a16="http://schemas.microsoft.com/office/drawing/2014/main" id="{E2CEA919-8EEF-F509-F51B-CE751940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094" y="3225364"/>
            <a:ext cx="2269222" cy="1624004"/>
          </a:xfrm>
          <a:prstGeom prst="rect">
            <a:avLst/>
          </a:prstGeom>
        </p:spPr>
      </p:pic>
      <p:grpSp>
        <p:nvGrpSpPr>
          <p:cNvPr id="57" name="组合 56">
            <a:extLst>
              <a:ext uri="{FF2B5EF4-FFF2-40B4-BE49-F238E27FC236}">
                <a16:creationId xmlns:a16="http://schemas.microsoft.com/office/drawing/2014/main" id="{97C56D11-A087-2504-8BCA-9B664DDB0A92}"/>
              </a:ext>
            </a:extLst>
          </p:cNvPr>
          <p:cNvGrpSpPr/>
          <p:nvPr/>
        </p:nvGrpSpPr>
        <p:grpSpPr>
          <a:xfrm>
            <a:off x="8047065" y="3794760"/>
            <a:ext cx="1630692" cy="292608"/>
            <a:chOff x="7815417" y="3502152"/>
            <a:chExt cx="1630692" cy="292608"/>
          </a:xfrm>
        </p:grpSpPr>
        <p:sp>
          <p:nvSpPr>
            <p:cNvPr id="42" name="Shape 40">
              <a:extLst>
                <a:ext uri="{FF2B5EF4-FFF2-40B4-BE49-F238E27FC236}">
                  <a16:creationId xmlns:a16="http://schemas.microsoft.com/office/drawing/2014/main" id="{294CCE18-4A63-3563-C64F-8911E328FC65}"/>
                </a:ext>
              </a:extLst>
            </p:cNvPr>
            <p:cNvSpPr/>
            <p:nvPr/>
          </p:nvSpPr>
          <p:spPr>
            <a:xfrm>
              <a:off x="7815417" y="3557016"/>
              <a:ext cx="229969" cy="201168"/>
            </a:xfrm>
            <a:prstGeom prst="ellipse">
              <a:avLst/>
            </a:prstGeom>
            <a:solidFill>
              <a:srgbClr val="0D8A7A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Text 41">
              <a:extLst>
                <a:ext uri="{FF2B5EF4-FFF2-40B4-BE49-F238E27FC236}">
                  <a16:creationId xmlns:a16="http://schemas.microsoft.com/office/drawing/2014/main" id="{2116295B-8A37-EA89-EED2-A4680AAEE5B4}"/>
                </a:ext>
              </a:extLst>
            </p:cNvPr>
            <p:cNvSpPr/>
            <p:nvPr/>
          </p:nvSpPr>
          <p:spPr>
            <a:xfrm>
              <a:off x="8087199" y="3502152"/>
              <a:ext cx="135891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0D8A7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scene</a:t>
              </a:r>
              <a:endParaRPr lang="en-US" sz="1200" dirty="0"/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386154D-9641-A1F7-22FB-962B8053C18E}"/>
              </a:ext>
            </a:extLst>
          </p:cNvPr>
          <p:cNvGrpSpPr/>
          <p:nvPr/>
        </p:nvGrpSpPr>
        <p:grpSpPr>
          <a:xfrm>
            <a:off x="8301399" y="4459224"/>
            <a:ext cx="1630692" cy="292608"/>
            <a:chOff x="7972215" y="4325112"/>
            <a:chExt cx="1630692" cy="292608"/>
          </a:xfrm>
        </p:grpSpPr>
        <p:sp>
          <p:nvSpPr>
            <p:cNvPr id="47" name="Text 45">
              <a:extLst>
                <a:ext uri="{FF2B5EF4-FFF2-40B4-BE49-F238E27FC236}">
                  <a16:creationId xmlns:a16="http://schemas.microsoft.com/office/drawing/2014/main" id="{E44AA18B-6304-D33C-810F-55282D4BA6A4}"/>
                </a:ext>
              </a:extLst>
            </p:cNvPr>
            <p:cNvSpPr/>
            <p:nvPr/>
          </p:nvSpPr>
          <p:spPr>
            <a:xfrm>
              <a:off x="8243997" y="4325112"/>
              <a:ext cx="135891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7C5CC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action</a:t>
              </a:r>
              <a:endParaRPr lang="en-US" sz="1200" dirty="0"/>
            </a:p>
          </p:txBody>
        </p:sp>
        <p:sp>
          <p:nvSpPr>
            <p:cNvPr id="46" name="Shape 44">
              <a:extLst>
                <a:ext uri="{FF2B5EF4-FFF2-40B4-BE49-F238E27FC236}">
                  <a16:creationId xmlns:a16="http://schemas.microsoft.com/office/drawing/2014/main" id="{87C6CE20-9451-4020-4846-C9B3FD999CC7}"/>
                </a:ext>
              </a:extLst>
            </p:cNvPr>
            <p:cNvSpPr/>
            <p:nvPr/>
          </p:nvSpPr>
          <p:spPr>
            <a:xfrm>
              <a:off x="7972215" y="4379976"/>
              <a:ext cx="229969" cy="201168"/>
            </a:xfrm>
            <a:prstGeom prst="ellipse">
              <a:avLst/>
            </a:prstGeom>
            <a:solidFill>
              <a:srgbClr val="7C5CC4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67EBEF8A-33EC-20F6-CC89-84593B60A4CC}"/>
              </a:ext>
            </a:extLst>
          </p:cNvPr>
          <p:cNvGrpSpPr/>
          <p:nvPr/>
        </p:nvGrpSpPr>
        <p:grpSpPr>
          <a:xfrm>
            <a:off x="8836449" y="4142232"/>
            <a:ext cx="1630693" cy="292608"/>
            <a:chOff x="9226593" y="4142232"/>
            <a:chExt cx="1630693" cy="292608"/>
          </a:xfrm>
        </p:grpSpPr>
        <p:sp>
          <p:nvSpPr>
            <p:cNvPr id="44" name="Shape 42">
              <a:extLst>
                <a:ext uri="{FF2B5EF4-FFF2-40B4-BE49-F238E27FC236}">
                  <a16:creationId xmlns:a16="http://schemas.microsoft.com/office/drawing/2014/main" id="{DE5B142E-BF79-4DE6-2C5B-E18C2D05786F}"/>
                </a:ext>
              </a:extLst>
            </p:cNvPr>
            <p:cNvSpPr/>
            <p:nvPr/>
          </p:nvSpPr>
          <p:spPr>
            <a:xfrm>
              <a:off x="9226593" y="4197096"/>
              <a:ext cx="229969" cy="201168"/>
            </a:xfrm>
            <a:prstGeom prst="ellipse">
              <a:avLst/>
            </a:prstGeom>
            <a:solidFill>
              <a:srgbClr val="E08A2B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Text 43">
              <a:extLst>
                <a:ext uri="{FF2B5EF4-FFF2-40B4-BE49-F238E27FC236}">
                  <a16:creationId xmlns:a16="http://schemas.microsoft.com/office/drawing/2014/main" id="{9217196F-E5B3-D82E-B706-8D0EA2131ADD}"/>
                </a:ext>
              </a:extLst>
            </p:cNvPr>
            <p:cNvSpPr/>
            <p:nvPr/>
          </p:nvSpPr>
          <p:spPr>
            <a:xfrm>
              <a:off x="9498376" y="4142232"/>
              <a:ext cx="135891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E08A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motion</a:t>
              </a:r>
              <a:endParaRPr lang="en-US" sz="1200" dirty="0"/>
            </a:p>
          </p:txBody>
        </p:sp>
      </p:grpSp>
      <p:sp>
        <p:nvSpPr>
          <p:cNvPr id="2" name="Text 0">
            <a:extLst>
              <a:ext uri="{FF2B5EF4-FFF2-40B4-BE49-F238E27FC236}">
                <a16:creationId xmlns:a16="http://schemas.microsoft.com/office/drawing/2014/main" id="{C6091AB1-767E-2DA9-D5C6-A9271339B9F3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9E4733D-F4B1-B7DF-5261-AEF7AE86332D}"/>
              </a:ext>
            </a:extLst>
          </p:cNvPr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zh-CN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reasoning and control in the same 3D space</a:t>
            </a:r>
            <a:endParaRPr lang="en-US" altLang="zh-CN" sz="30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D2638C3-5728-FAD3-4789-B7EAAECFF493}"/>
              </a:ext>
            </a:extLst>
          </p:cNvPr>
          <p:cNvSpPr/>
          <p:nvPr/>
        </p:nvSpPr>
        <p:spPr>
          <a:xfrm>
            <a:off x="566928" y="2002536"/>
            <a:ext cx="4756186" cy="3200400"/>
          </a:xfrm>
          <a:prstGeom prst="roundRect">
            <a:avLst>
              <a:gd name="adj" fmla="val 2286"/>
            </a:avLst>
          </a:prstGeom>
          <a:solidFill>
            <a:srgbClr val="F7F4F2"/>
          </a:solidFill>
          <a:ln w="12700">
            <a:solidFill>
              <a:srgbClr val="E3D2C8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2DBD701-9891-7B6D-07C8-E9AC67D14D46}"/>
              </a:ext>
            </a:extLst>
          </p:cNvPr>
          <p:cNvSpPr/>
          <p:nvPr/>
        </p:nvSpPr>
        <p:spPr>
          <a:xfrm>
            <a:off x="841248" y="2203704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VLAs</a:t>
            </a:r>
            <a:endParaRPr lang="en-US" sz="12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9E77D8E-78CC-01F6-FB23-53A98ACC8D36}"/>
              </a:ext>
            </a:extLst>
          </p:cNvPr>
          <p:cNvSpPr/>
          <p:nvPr/>
        </p:nvSpPr>
        <p:spPr>
          <a:xfrm>
            <a:off x="841248" y="2459736"/>
            <a:ext cx="3611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split across mismatched spaces</a:t>
            </a:r>
            <a:endParaRPr lang="en-US" sz="155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39BE0B70-29D8-13B6-D401-C528022597C3}"/>
              </a:ext>
            </a:extLst>
          </p:cNvPr>
          <p:cNvSpPr/>
          <p:nvPr/>
        </p:nvSpPr>
        <p:spPr>
          <a:xfrm>
            <a:off x="5437849" y="3602736"/>
            <a:ext cx="1165252" cy="0"/>
          </a:xfrm>
          <a:prstGeom prst="line">
            <a:avLst/>
          </a:prstGeom>
          <a:noFill/>
          <a:ln w="31750">
            <a:solidFill>
              <a:srgbClr val="0A6157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8002562-D665-5E84-A4A2-15DE1274517F}"/>
              </a:ext>
            </a:extLst>
          </p:cNvPr>
          <p:cNvSpPr/>
          <p:nvPr/>
        </p:nvSpPr>
        <p:spPr>
          <a:xfrm>
            <a:off x="4606068" y="3218688"/>
            <a:ext cx="27367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1600" dirty="0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8104690D-4597-A9E2-7930-FBD56402AB64}"/>
              </a:ext>
            </a:extLst>
          </p:cNvPr>
          <p:cNvSpPr/>
          <p:nvPr/>
        </p:nvSpPr>
        <p:spPr>
          <a:xfrm>
            <a:off x="566928" y="5623560"/>
            <a:ext cx="82296" cy="676656"/>
          </a:xfrm>
          <a:prstGeom prst="rect">
            <a:avLst/>
          </a:prstGeom>
          <a:solidFill>
            <a:srgbClr val="0D8A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A1D3E69F-9BFF-15F1-7338-16F5849DDF36}"/>
              </a:ext>
            </a:extLst>
          </p:cNvPr>
          <p:cNvSpPr/>
          <p:nvPr/>
        </p:nvSpPr>
        <p:spPr>
          <a:xfrm>
            <a:off x="841248" y="5586984"/>
            <a:ext cx="1078351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 reasoning helps most when scene, motion, and action are expressed in the </a:t>
            </a:r>
            <a:r>
              <a:rPr lang="en-US" sz="16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geometric space</a:t>
            </a:r>
            <a:r>
              <a:rPr lang="en-US" sz="16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not split across incompatible coordinate systems.</a:t>
            </a:r>
            <a:endParaRPr lang="en-US" sz="1650" dirty="0"/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45727AE7-4297-51BC-8FEE-B7B68B483FC0}"/>
              </a:ext>
            </a:extLst>
          </p:cNvPr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51" name="Text 49">
            <a:extLst>
              <a:ext uri="{FF2B5EF4-FFF2-40B4-BE49-F238E27FC236}">
                <a16:creationId xmlns:a16="http://schemas.microsoft.com/office/drawing/2014/main" id="{9FE5FEA0-613A-B2E3-35C4-064D45C5CA8E}"/>
              </a:ext>
            </a:extLst>
          </p:cNvPr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15</a:t>
            </a:r>
            <a:endParaRPr lang="en-US" sz="950" dirty="0"/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B262547D-865A-C9FD-0425-B7F74025D5CE}"/>
              </a:ext>
            </a:extLst>
          </p:cNvPr>
          <p:cNvGrpSpPr/>
          <p:nvPr/>
        </p:nvGrpSpPr>
        <p:grpSpPr>
          <a:xfrm>
            <a:off x="1266888" y="2845090"/>
            <a:ext cx="3291840" cy="1992086"/>
            <a:chOff x="1024128" y="2845090"/>
            <a:chExt cx="3291840" cy="1992086"/>
          </a:xfrm>
        </p:grpSpPr>
        <p:sp>
          <p:nvSpPr>
            <p:cNvPr id="7" name="Shape 5">
              <a:extLst>
                <a:ext uri="{FF2B5EF4-FFF2-40B4-BE49-F238E27FC236}">
                  <a16:creationId xmlns:a16="http://schemas.microsoft.com/office/drawing/2014/main" id="{72E51087-C68C-5250-AA90-EE68061151BB}"/>
                </a:ext>
              </a:extLst>
            </p:cNvPr>
            <p:cNvSpPr/>
            <p:nvPr/>
          </p:nvSpPr>
          <p:spPr>
            <a:xfrm>
              <a:off x="2624328" y="3694176"/>
              <a:ext cx="1691640" cy="114300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C5CC4"/>
              </a:solidFill>
              <a:prstDash val="dash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7DC6B5B1-6791-3E87-E998-227B272A9648}"/>
                </a:ext>
              </a:extLst>
            </p:cNvPr>
            <p:cNvSpPr/>
            <p:nvPr/>
          </p:nvSpPr>
          <p:spPr>
            <a:xfrm>
              <a:off x="2624328" y="3432919"/>
              <a:ext cx="169164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95000"/>
                </a:lnSpc>
                <a:buNone/>
              </a:pPr>
              <a:r>
                <a:rPr lang="en-US" sz="1150" i="1" dirty="0">
                  <a:solidFill>
                    <a:srgbClr val="7C5CC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image / pixel</a:t>
              </a:r>
              <a:endParaRPr lang="en-US" sz="1150" dirty="0"/>
            </a:p>
            <a:p>
              <a:pPr marL="0" indent="0" algn="ctr">
                <a:lnSpc>
                  <a:spcPct val="95000"/>
                </a:lnSpc>
                <a:buNone/>
              </a:pPr>
              <a:r>
                <a:rPr lang="en-US" sz="1150" i="1" dirty="0">
                  <a:solidFill>
                    <a:srgbClr val="7C5CC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motion space</a:t>
              </a:r>
              <a:endParaRPr lang="en-US" sz="1150" dirty="0"/>
            </a:p>
          </p:txBody>
        </p:sp>
        <p:sp>
          <p:nvSpPr>
            <p:cNvPr id="9" name="Shape 7">
              <a:extLst>
                <a:ext uri="{FF2B5EF4-FFF2-40B4-BE49-F238E27FC236}">
                  <a16:creationId xmlns:a16="http://schemas.microsoft.com/office/drawing/2014/main" id="{2447EBCB-E7E9-A8C8-B529-2C49876C8758}"/>
                </a:ext>
              </a:extLst>
            </p:cNvPr>
            <p:cNvSpPr/>
            <p:nvPr/>
          </p:nvSpPr>
          <p:spPr>
            <a:xfrm>
              <a:off x="1057221" y="3126376"/>
              <a:ext cx="1691640" cy="114300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D8A7A"/>
              </a:solidFill>
              <a:prstDash val="dash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91817E4F-57E2-1D67-3502-DFB27CE5AEBD}"/>
                </a:ext>
              </a:extLst>
            </p:cNvPr>
            <p:cNvSpPr/>
            <p:nvPr/>
          </p:nvSpPr>
          <p:spPr>
            <a:xfrm>
              <a:off x="1024128" y="2845090"/>
              <a:ext cx="169164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95000"/>
                </a:lnSpc>
                <a:buNone/>
              </a:pPr>
              <a:r>
                <a:rPr lang="en-US" sz="1150" i="1" dirty="0">
                  <a:solidFill>
                    <a:srgbClr val="0D8A7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3D action</a:t>
              </a:r>
              <a:endParaRPr lang="en-US" sz="1150" dirty="0"/>
            </a:p>
            <a:p>
              <a:pPr marL="0" indent="0" algn="ctr">
                <a:lnSpc>
                  <a:spcPct val="95000"/>
                </a:lnSpc>
                <a:buNone/>
              </a:pPr>
              <a:r>
                <a:rPr lang="en-US" sz="1150" i="1" dirty="0">
                  <a:solidFill>
                    <a:srgbClr val="0D8A7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space</a:t>
              </a:r>
              <a:endParaRPr lang="en-US" sz="1150" dirty="0"/>
            </a:p>
          </p:txBody>
        </p:sp>
        <p:sp>
          <p:nvSpPr>
            <p:cNvPr id="11" name="Text 9">
              <a:extLst>
                <a:ext uri="{FF2B5EF4-FFF2-40B4-BE49-F238E27FC236}">
                  <a16:creationId xmlns:a16="http://schemas.microsoft.com/office/drawing/2014/main" id="{AC051A11-63F1-3F4B-58FE-AB105FCAA362}"/>
                </a:ext>
              </a:extLst>
            </p:cNvPr>
            <p:cNvSpPr/>
            <p:nvPr/>
          </p:nvSpPr>
          <p:spPr>
            <a:xfrm>
              <a:off x="2121408" y="3785616"/>
              <a:ext cx="6400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E08A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≠</a:t>
              </a:r>
              <a:endParaRPr lang="en-US" sz="2400" dirty="0"/>
            </a:p>
          </p:txBody>
        </p:sp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AE2C0D29-03C1-B741-CA31-844A1FC9B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>
            <a:xfrm>
              <a:off x="1290505" y="3516605"/>
              <a:ext cx="1150943" cy="647750"/>
            </a:xfrm>
            <a:prstGeom prst="rect">
              <a:avLst/>
            </a:prstGeom>
          </p:spPr>
        </p:pic>
        <p:pic>
          <p:nvPicPr>
            <p:cNvPr id="53" name="图片 52">
              <a:extLst>
                <a:ext uri="{FF2B5EF4-FFF2-40B4-BE49-F238E27FC236}">
                  <a16:creationId xmlns:a16="http://schemas.microsoft.com/office/drawing/2014/main" id="{CFAF683D-E50E-DE7F-BA58-307DA6826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04893" y="4215384"/>
              <a:ext cx="949814" cy="5342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542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70">
        <p:fade/>
      </p:transition>
    </mc:Choice>
    <mc:Fallback xmlns="">
      <p:transition spd="med" advTm="187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B9EEF-01F3-867B-9485-E286951DB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BDB841A-9237-C60E-582E-CFE251C85BB9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D4BAB6A-D5F5-F9E0-FE9B-962BE9209523}"/>
              </a:ext>
            </a:extLst>
          </p:cNvPr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 bridges perception, motion, and control</a:t>
            </a:r>
            <a:endParaRPr lang="en-US" sz="3000" dirty="0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BA02A5A3-89BF-82A9-D988-9DC8B9993442}"/>
              </a:ext>
            </a:extLst>
          </p:cNvPr>
          <p:cNvGrpSpPr/>
          <p:nvPr/>
        </p:nvGrpSpPr>
        <p:grpSpPr>
          <a:xfrm>
            <a:off x="561552" y="1773936"/>
            <a:ext cx="6943039" cy="4096512"/>
            <a:chOff x="4681728" y="1773936"/>
            <a:chExt cx="6943039" cy="4096512"/>
          </a:xfrm>
        </p:grpSpPr>
        <p:sp>
          <p:nvSpPr>
            <p:cNvPr id="5" name="Shape 2">
              <a:extLst>
                <a:ext uri="{FF2B5EF4-FFF2-40B4-BE49-F238E27FC236}">
                  <a16:creationId xmlns:a16="http://schemas.microsoft.com/office/drawing/2014/main" id="{26259D93-5CA9-316C-726C-6CA88D89C797}"/>
                </a:ext>
              </a:extLst>
            </p:cNvPr>
            <p:cNvSpPr/>
            <p:nvPr/>
          </p:nvSpPr>
          <p:spPr>
            <a:xfrm>
              <a:off x="4681728" y="1828800"/>
              <a:ext cx="82296" cy="768096"/>
            </a:xfrm>
            <a:prstGeom prst="rect">
              <a:avLst/>
            </a:prstGeom>
            <a:solidFill>
              <a:srgbClr val="0D8A7A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3">
              <a:extLst>
                <a:ext uri="{FF2B5EF4-FFF2-40B4-BE49-F238E27FC236}">
                  <a16:creationId xmlns:a16="http://schemas.microsoft.com/office/drawing/2014/main" id="{AEB25D13-78B6-8464-2B43-8976B50FF6D0}"/>
                </a:ext>
              </a:extLst>
            </p:cNvPr>
            <p:cNvSpPr/>
            <p:nvPr/>
          </p:nvSpPr>
          <p:spPr>
            <a:xfrm>
              <a:off x="4937760" y="1773936"/>
              <a:ext cx="6687007" cy="10241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A61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Preserve VLM priors.</a:t>
              </a:r>
              <a:r>
                <a:rPr lang="en-US" sz="1600" dirty="0">
                  <a:solidFill>
                    <a:srgbClr val="1A2E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Keep pretrained 2D visual-language features — no domain shift from full 3D pretraining.</a:t>
              </a:r>
              <a:endParaRPr lang="en-US" sz="1700" dirty="0"/>
            </a:p>
          </p:txBody>
        </p:sp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A821997E-CA26-162E-C18B-A5FA54EC9C23}"/>
                </a:ext>
              </a:extLst>
            </p:cNvPr>
            <p:cNvSpPr/>
            <p:nvPr/>
          </p:nvSpPr>
          <p:spPr>
            <a:xfrm>
              <a:off x="4681728" y="2852928"/>
              <a:ext cx="82296" cy="768096"/>
            </a:xfrm>
            <a:prstGeom prst="rect">
              <a:avLst/>
            </a:prstGeom>
            <a:solidFill>
              <a:srgbClr val="0D8A7A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70D64AFC-0C00-2FCA-D94E-601B34064973}"/>
                </a:ext>
              </a:extLst>
            </p:cNvPr>
            <p:cNvSpPr/>
            <p:nvPr/>
          </p:nvSpPr>
          <p:spPr>
            <a:xfrm>
              <a:off x="4937760" y="2798064"/>
              <a:ext cx="6687007" cy="10241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A61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Ground in 3D.</a:t>
              </a:r>
              <a:r>
                <a:rPr lang="en-US" sz="1600" dirty="0">
                  <a:solidFill>
                    <a:srgbClr val="1A2E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Lift visual tokens to explicit 3D positions in the robot base frame.</a:t>
              </a:r>
              <a:endParaRPr lang="en-US" sz="1700" dirty="0"/>
            </a:p>
          </p:txBody>
        </p:sp>
        <p:sp>
          <p:nvSpPr>
            <p:cNvPr id="9" name="Shape 6">
              <a:extLst>
                <a:ext uri="{FF2B5EF4-FFF2-40B4-BE49-F238E27FC236}">
                  <a16:creationId xmlns:a16="http://schemas.microsoft.com/office/drawing/2014/main" id="{A45D748F-8E2F-FAFB-8F91-87B79833EAB1}"/>
                </a:ext>
              </a:extLst>
            </p:cNvPr>
            <p:cNvSpPr/>
            <p:nvPr/>
          </p:nvSpPr>
          <p:spPr>
            <a:xfrm>
              <a:off x="4681728" y="3877056"/>
              <a:ext cx="82296" cy="768096"/>
            </a:xfrm>
            <a:prstGeom prst="rect">
              <a:avLst/>
            </a:prstGeom>
            <a:solidFill>
              <a:srgbClr val="E08A2B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34F04B56-3F90-DEEB-5F46-3C8F218B8E14}"/>
                </a:ext>
              </a:extLst>
            </p:cNvPr>
            <p:cNvSpPr/>
            <p:nvPr/>
          </p:nvSpPr>
          <p:spPr>
            <a:xfrm>
              <a:off x="4937760" y="3822192"/>
              <a:ext cx="6687007" cy="10241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A61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Reason about motion.</a:t>
              </a:r>
              <a:r>
                <a:rPr lang="en-US" sz="1600" dirty="0">
                  <a:solidFill>
                    <a:srgbClr val="1A2E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Predict 3D Scene Trajectories as latent geometric reasoning.</a:t>
              </a:r>
              <a:endParaRPr lang="en-US" sz="1700" dirty="0"/>
            </a:p>
          </p:txBody>
        </p:sp>
        <p:sp>
          <p:nvSpPr>
            <p:cNvPr id="11" name="Shape 8">
              <a:extLst>
                <a:ext uri="{FF2B5EF4-FFF2-40B4-BE49-F238E27FC236}">
                  <a16:creationId xmlns:a16="http://schemas.microsoft.com/office/drawing/2014/main" id="{3433D011-E0FB-CA27-1BC5-268CEBAC37B2}"/>
                </a:ext>
              </a:extLst>
            </p:cNvPr>
            <p:cNvSpPr/>
            <p:nvPr/>
          </p:nvSpPr>
          <p:spPr>
            <a:xfrm>
              <a:off x="4681728" y="4901184"/>
              <a:ext cx="82296" cy="768096"/>
            </a:xfrm>
            <a:prstGeom prst="rect">
              <a:avLst/>
            </a:prstGeom>
            <a:solidFill>
              <a:srgbClr val="7C5CC4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Text 9">
              <a:extLst>
                <a:ext uri="{FF2B5EF4-FFF2-40B4-BE49-F238E27FC236}">
                  <a16:creationId xmlns:a16="http://schemas.microsoft.com/office/drawing/2014/main" id="{004FADA1-C43E-54B1-31BC-06913FF48198}"/>
                </a:ext>
              </a:extLst>
            </p:cNvPr>
            <p:cNvSpPr/>
            <p:nvPr/>
          </p:nvSpPr>
          <p:spPr>
            <a:xfrm>
              <a:off x="4937760" y="4846320"/>
              <a:ext cx="6687007" cy="10241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A61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Act in 3D.</a:t>
              </a:r>
              <a:r>
                <a:rPr lang="en-US" sz="1600" dirty="0">
                  <a:solidFill>
                    <a:srgbClr val="1A2E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Condition a flow-matching 3D action denoiser on scene, language, and motion tokens.</a:t>
              </a:r>
              <a:endParaRPr lang="en-US" sz="1700" dirty="0"/>
            </a:p>
          </p:txBody>
        </p:sp>
      </p:grpSp>
      <p:sp>
        <p:nvSpPr>
          <p:cNvPr id="13" name="Text 10">
            <a:extLst>
              <a:ext uri="{FF2B5EF4-FFF2-40B4-BE49-F238E27FC236}">
                <a16:creationId xmlns:a16="http://schemas.microsoft.com/office/drawing/2014/main" id="{626E5542-4289-51DF-91DF-9D83029918B2}"/>
              </a:ext>
            </a:extLst>
          </p:cNvPr>
          <p:cNvSpPr/>
          <p:nvPr/>
        </p:nvSpPr>
        <p:spPr>
          <a:xfrm>
            <a:off x="5128162" y="6254496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Lift 2D features to 3D  →  predict future motion  →  generate 3D actions.</a:t>
            </a:r>
            <a:endParaRPr lang="en-US" sz="105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FEA0EB88-EF63-ABFD-7156-BC9F966D307E}"/>
              </a:ext>
            </a:extLst>
          </p:cNvPr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43F01752-5A72-517F-05EA-6073D0EC003C}"/>
              </a:ext>
            </a:extLst>
          </p:cNvPr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950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8F20400-F24F-12E9-8343-0B618A245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211" y="747654"/>
            <a:ext cx="2705190" cy="545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2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9">
        <p:fade/>
      </p:transition>
    </mc:Choice>
    <mc:Fallback xmlns="">
      <p:transition spd="med" advTm="2009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C42FF-7321-4455-C836-817D0437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40B5C85-AE5A-C0EF-4E83-A542CCADBC0D}"/>
              </a:ext>
            </a:extLst>
          </p:cNvPr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1A76476-9949-9CD2-77C3-C97DE0BAE538}"/>
              </a:ext>
            </a:extLst>
          </p:cNvPr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architecture</a:t>
            </a:r>
            <a:endParaRPr lang="en-US" sz="3000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1CC00D7-5269-38AA-5138-4BA753747569}"/>
              </a:ext>
            </a:extLst>
          </p:cNvPr>
          <p:cNvGrpSpPr/>
          <p:nvPr/>
        </p:nvGrpSpPr>
        <p:grpSpPr>
          <a:xfrm>
            <a:off x="566928" y="1429512"/>
            <a:ext cx="11057839" cy="987552"/>
            <a:chOff x="566928" y="1636776"/>
            <a:chExt cx="11057839" cy="987552"/>
          </a:xfrm>
        </p:grpSpPr>
        <p:sp>
          <p:nvSpPr>
            <p:cNvPr id="4" name="Shape 2">
              <a:extLst>
                <a:ext uri="{FF2B5EF4-FFF2-40B4-BE49-F238E27FC236}">
                  <a16:creationId xmlns:a16="http://schemas.microsoft.com/office/drawing/2014/main" id="{20DD8362-FBFF-AC82-320C-1B21F8E8783A}"/>
                </a:ext>
              </a:extLst>
            </p:cNvPr>
            <p:cNvSpPr/>
            <p:nvPr/>
          </p:nvSpPr>
          <p:spPr>
            <a:xfrm>
              <a:off x="566928" y="1636776"/>
              <a:ext cx="3503066" cy="844884"/>
            </a:xfrm>
            <a:prstGeom prst="roundRect">
              <a:avLst>
                <a:gd name="adj" fmla="val 5932"/>
              </a:avLst>
            </a:prstGeom>
            <a:solidFill>
              <a:srgbClr val="E6F7F4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Shape 3">
              <a:extLst>
                <a:ext uri="{FF2B5EF4-FFF2-40B4-BE49-F238E27FC236}">
                  <a16:creationId xmlns:a16="http://schemas.microsoft.com/office/drawing/2014/main" id="{58DB8D0D-B726-599A-4E84-CCE3F64B9876}"/>
                </a:ext>
              </a:extLst>
            </p:cNvPr>
            <p:cNvSpPr/>
            <p:nvPr/>
          </p:nvSpPr>
          <p:spPr>
            <a:xfrm>
              <a:off x="566928" y="1636776"/>
              <a:ext cx="82296" cy="844884"/>
            </a:xfrm>
            <a:prstGeom prst="rect">
              <a:avLst/>
            </a:prstGeom>
            <a:solidFill>
              <a:srgbClr val="0D8A7A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4">
              <a:extLst>
                <a:ext uri="{FF2B5EF4-FFF2-40B4-BE49-F238E27FC236}">
                  <a16:creationId xmlns:a16="http://schemas.microsoft.com/office/drawing/2014/main" id="{1A174BB2-7FAA-07F4-29F8-AF53AD4763AD}"/>
                </a:ext>
              </a:extLst>
            </p:cNvPr>
            <p:cNvSpPr/>
            <p:nvPr/>
          </p:nvSpPr>
          <p:spPr>
            <a:xfrm>
              <a:off x="804672" y="1728216"/>
              <a:ext cx="3119018" cy="8961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ct val="104000"/>
                </a:lnSpc>
                <a:spcAft>
                  <a:spcPts val="400"/>
                </a:spcAft>
                <a:buNone/>
              </a:pPr>
              <a:r>
                <a:rPr lang="en-US" sz="1450" b="1" dirty="0">
                  <a:solidFill>
                    <a:srgbClr val="0D8A7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3D Scene Representation</a:t>
              </a:r>
              <a:endParaRPr lang="en-US" sz="1450" dirty="0"/>
            </a:p>
            <a:p>
              <a:pPr marL="0" indent="0">
                <a:lnSpc>
                  <a:spcPct val="104000"/>
                </a:lnSpc>
                <a:buNone/>
              </a:pPr>
              <a:r>
                <a:rPr lang="en-US" sz="1200" dirty="0">
                  <a:solidFill>
                    <a:srgbClr val="1A2E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Lift multi-view RGB-D features into robot-centric 3D scene tokens.</a:t>
              </a:r>
              <a:endParaRPr lang="en-US" sz="1450" dirty="0"/>
            </a:p>
          </p:txBody>
        </p:sp>
        <p:sp>
          <p:nvSpPr>
            <p:cNvPr id="7" name="Shape 5">
              <a:extLst>
                <a:ext uri="{FF2B5EF4-FFF2-40B4-BE49-F238E27FC236}">
                  <a16:creationId xmlns:a16="http://schemas.microsoft.com/office/drawing/2014/main" id="{6D58838F-5F58-21E0-6E19-4A4C6BC61BA0}"/>
                </a:ext>
              </a:extLst>
            </p:cNvPr>
            <p:cNvSpPr/>
            <p:nvPr/>
          </p:nvSpPr>
          <p:spPr>
            <a:xfrm>
              <a:off x="4344314" y="1636776"/>
              <a:ext cx="3503066" cy="844884"/>
            </a:xfrm>
            <a:prstGeom prst="roundRect">
              <a:avLst>
                <a:gd name="adj" fmla="val 5932"/>
              </a:avLst>
            </a:prstGeom>
            <a:solidFill>
              <a:srgbClr val="FBEEDD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Shape 6">
              <a:extLst>
                <a:ext uri="{FF2B5EF4-FFF2-40B4-BE49-F238E27FC236}">
                  <a16:creationId xmlns:a16="http://schemas.microsoft.com/office/drawing/2014/main" id="{41A3D52E-0D5F-2F08-C082-45019DB410E4}"/>
                </a:ext>
              </a:extLst>
            </p:cNvPr>
            <p:cNvSpPr/>
            <p:nvPr/>
          </p:nvSpPr>
          <p:spPr>
            <a:xfrm>
              <a:off x="4344314" y="1636776"/>
              <a:ext cx="82296" cy="844884"/>
            </a:xfrm>
            <a:prstGeom prst="rect">
              <a:avLst/>
            </a:prstGeom>
            <a:solidFill>
              <a:srgbClr val="E08A2B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F22B10DA-B495-40A9-690C-55829B05DB0E}"/>
                </a:ext>
              </a:extLst>
            </p:cNvPr>
            <p:cNvSpPr/>
            <p:nvPr/>
          </p:nvSpPr>
          <p:spPr>
            <a:xfrm>
              <a:off x="4582058" y="1728216"/>
              <a:ext cx="3119018" cy="8961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>
                <a:lnSpc>
                  <a:spcPct val="104000"/>
                </a:lnSpc>
                <a:spcAft>
                  <a:spcPts val="400"/>
                </a:spcAft>
              </a:pPr>
              <a:r>
                <a:rPr lang="en-US" altLang="zh-CN" sz="1450" b="1" dirty="0">
                  <a:solidFill>
                    <a:srgbClr val="E08A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3D Scene Trajectory Denoiser</a:t>
              </a:r>
              <a:endParaRPr lang="en-US" altLang="zh-CN" sz="1450" dirty="0"/>
            </a:p>
            <a:p>
              <a:pPr marL="0" indent="0">
                <a:lnSpc>
                  <a:spcPct val="104000"/>
                </a:lnSpc>
                <a:buNone/>
              </a:pPr>
              <a:r>
                <a:rPr lang="en-US" sz="1200" dirty="0">
                  <a:solidFill>
                    <a:srgbClr val="1A2E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Predict future 3D displacements of task-relevant scene points.</a:t>
              </a:r>
              <a:endParaRPr lang="en-US" sz="1450" dirty="0"/>
            </a:p>
          </p:txBody>
        </p:sp>
        <p:sp>
          <p:nvSpPr>
            <p:cNvPr id="10" name="Shape 8">
              <a:extLst>
                <a:ext uri="{FF2B5EF4-FFF2-40B4-BE49-F238E27FC236}">
                  <a16:creationId xmlns:a16="http://schemas.microsoft.com/office/drawing/2014/main" id="{690E3383-FED0-B1E2-2FD3-0213B6D39A61}"/>
                </a:ext>
              </a:extLst>
            </p:cNvPr>
            <p:cNvSpPr/>
            <p:nvPr/>
          </p:nvSpPr>
          <p:spPr>
            <a:xfrm>
              <a:off x="8121701" y="1636776"/>
              <a:ext cx="3503066" cy="844884"/>
            </a:xfrm>
            <a:prstGeom prst="roundRect">
              <a:avLst>
                <a:gd name="adj" fmla="val 5932"/>
              </a:avLst>
            </a:prstGeom>
            <a:solidFill>
              <a:srgbClr val="EEE9F8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Shape 9">
              <a:extLst>
                <a:ext uri="{FF2B5EF4-FFF2-40B4-BE49-F238E27FC236}">
                  <a16:creationId xmlns:a16="http://schemas.microsoft.com/office/drawing/2014/main" id="{78F831C3-D87A-F485-B4C1-4C9BAEF1EB48}"/>
                </a:ext>
              </a:extLst>
            </p:cNvPr>
            <p:cNvSpPr/>
            <p:nvPr/>
          </p:nvSpPr>
          <p:spPr>
            <a:xfrm>
              <a:off x="8121700" y="1636776"/>
              <a:ext cx="91439" cy="844884"/>
            </a:xfrm>
            <a:prstGeom prst="rect">
              <a:avLst/>
            </a:prstGeom>
            <a:solidFill>
              <a:srgbClr val="7C5CC4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Text 10">
              <a:extLst>
                <a:ext uri="{FF2B5EF4-FFF2-40B4-BE49-F238E27FC236}">
                  <a16:creationId xmlns:a16="http://schemas.microsoft.com/office/drawing/2014/main" id="{9EABC88A-2E27-C5F8-0F1A-1C3B0DDC0E82}"/>
                </a:ext>
              </a:extLst>
            </p:cNvPr>
            <p:cNvSpPr/>
            <p:nvPr/>
          </p:nvSpPr>
          <p:spPr>
            <a:xfrm>
              <a:off x="8359445" y="1728216"/>
              <a:ext cx="3119018" cy="8961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ct val="104000"/>
                </a:lnSpc>
                <a:spcAft>
                  <a:spcPts val="400"/>
                </a:spcAft>
                <a:buNone/>
              </a:pPr>
              <a:r>
                <a:rPr lang="en-US" sz="1450" b="1" dirty="0">
                  <a:solidFill>
                    <a:srgbClr val="7C5CC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3D Action Denoiser</a:t>
              </a:r>
              <a:endParaRPr lang="en-US" sz="1450" dirty="0"/>
            </a:p>
            <a:p>
              <a:pPr marL="0" indent="0">
                <a:lnSpc>
                  <a:spcPct val="104000"/>
                </a:lnSpc>
                <a:buNone/>
              </a:pPr>
              <a:r>
                <a:rPr lang="en-US" sz="1200" dirty="0">
                  <a:solidFill>
                    <a:srgbClr val="1A2E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Denoise end-effector trajectories from scene, language, proprioception &amp; motion.</a:t>
              </a:r>
              <a:endParaRPr lang="en-US" sz="1450" dirty="0"/>
            </a:p>
          </p:txBody>
        </p:sp>
      </p:grpSp>
      <p:sp>
        <p:nvSpPr>
          <p:cNvPr id="15" name="Text 12">
            <a:extLst>
              <a:ext uri="{FF2B5EF4-FFF2-40B4-BE49-F238E27FC236}">
                <a16:creationId xmlns:a16="http://schemas.microsoft.com/office/drawing/2014/main" id="{3F94BAE2-1C68-A848-9135-3E60437A9C92}"/>
              </a:ext>
            </a:extLst>
          </p:cNvPr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E7D9C62C-4040-0994-7177-FE5440817981}"/>
              </a:ext>
            </a:extLst>
          </p:cNvPr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15</a:t>
            </a:r>
            <a:endParaRPr lang="en-US" sz="95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18DBF61-5748-1F24-0D1A-53FE81870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803" y="2305545"/>
            <a:ext cx="8050087" cy="427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1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661">
        <p:fade/>
      </p:transition>
    </mc:Choice>
    <mc:Fallback xmlns="">
      <p:transition spd="med" advTm="11661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TRAJECTORY PREDICTION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Predicting task-relevant future motion in 3D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66928" y="1682496"/>
            <a:ext cx="35204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4000"/>
              </a:lnSpc>
              <a:buSzPct val="100000"/>
              <a:buChar char="–"/>
            </a:pPr>
            <a:r>
              <a:rPr lang="en-US" sz="14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Predicts how scene points move under the language instruction.</a:t>
            </a:r>
            <a:endParaRPr lang="en-US" sz="1450" dirty="0"/>
          </a:p>
          <a:p>
            <a:pPr marL="342900" indent="-342900">
              <a:lnSpc>
                <a:spcPct val="104000"/>
              </a:lnSpc>
              <a:spcBef>
                <a:spcPts val="1100"/>
              </a:spcBef>
              <a:buSzPct val="100000"/>
              <a:buChar char="–"/>
            </a:pPr>
            <a:r>
              <a:rPr lang="en-US" sz="14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Captures object, contact-induced, and gripper-relevant motion.</a:t>
            </a:r>
            <a:endParaRPr lang="en-US" sz="1450" dirty="0"/>
          </a:p>
          <a:p>
            <a:pPr marL="342900" indent="-342900">
              <a:lnSpc>
                <a:spcPct val="104000"/>
              </a:lnSpc>
              <a:spcBef>
                <a:spcPts val="1100"/>
              </a:spcBef>
              <a:buSzPct val="100000"/>
              <a:buChar char="–"/>
            </a:pPr>
            <a:r>
              <a:rPr lang="en-US" sz="145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Supervised by 3D point tracks from demonstration videos.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566928" y="6327648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i="1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Predicted 3D scene trajectories.</a:t>
            </a:r>
            <a:endParaRPr lang="en-US" sz="1050" dirty="0"/>
          </a:p>
        </p:txBody>
      </p:sp>
      <p:sp>
        <p:nvSpPr>
          <p:cNvPr id="70" name="Text 67"/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71" name="Text 68"/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15</a:t>
            </a:r>
            <a:endParaRPr lang="en-US" sz="950" dirty="0"/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FA1785FC-7A02-8FB3-E5A1-9CFB44A03EB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8316" y="3429000"/>
            <a:ext cx="3102455" cy="2871986"/>
          </a:xfrm>
          <a:prstGeom prst="rect">
            <a:avLst/>
          </a:prstGeom>
        </p:spPr>
      </p:pic>
      <p:sp>
        <p:nvSpPr>
          <p:cNvPr id="76" name="Text 3">
            <a:extLst>
              <a:ext uri="{FF2B5EF4-FFF2-40B4-BE49-F238E27FC236}">
                <a16:creationId xmlns:a16="http://schemas.microsoft.com/office/drawing/2014/main" id="{9A0F9DEE-48FE-0818-6148-4AE1D8AF5AB7}"/>
              </a:ext>
            </a:extLst>
          </p:cNvPr>
          <p:cNvSpPr/>
          <p:nvPr/>
        </p:nvSpPr>
        <p:spPr>
          <a:xfrm>
            <a:off x="3906127" y="1391768"/>
            <a:ext cx="9413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CALVIN</a:t>
            </a:r>
            <a:endParaRPr lang="en-US" sz="1400" dirty="0"/>
          </a:p>
        </p:txBody>
      </p:sp>
      <p:sp>
        <p:nvSpPr>
          <p:cNvPr id="78" name="Text 24">
            <a:extLst>
              <a:ext uri="{FF2B5EF4-FFF2-40B4-BE49-F238E27FC236}">
                <a16:creationId xmlns:a16="http://schemas.microsoft.com/office/drawing/2014/main" id="{3A37AD63-719B-BD54-BA19-4B33C04D01F1}"/>
              </a:ext>
            </a:extLst>
          </p:cNvPr>
          <p:cNvSpPr/>
          <p:nvPr/>
        </p:nvSpPr>
        <p:spPr>
          <a:xfrm>
            <a:off x="3906127" y="3173205"/>
            <a:ext cx="9413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LIBERO</a:t>
            </a:r>
            <a:endParaRPr lang="en-US" sz="1400" dirty="0"/>
          </a:p>
        </p:txBody>
      </p:sp>
      <p:sp>
        <p:nvSpPr>
          <p:cNvPr id="79" name="Text 45">
            <a:extLst>
              <a:ext uri="{FF2B5EF4-FFF2-40B4-BE49-F238E27FC236}">
                <a16:creationId xmlns:a16="http://schemas.microsoft.com/office/drawing/2014/main" id="{875A1F39-070F-C5E1-D4BF-01A5D2AE9643}"/>
              </a:ext>
            </a:extLst>
          </p:cNvPr>
          <p:cNvSpPr/>
          <p:nvPr/>
        </p:nvSpPr>
        <p:spPr>
          <a:xfrm>
            <a:off x="3906127" y="4919473"/>
            <a:ext cx="9413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RoboTwin2.0</a:t>
            </a:r>
            <a:endParaRPr lang="en-US" sz="14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B39CF8-4F0D-8FBA-9954-8762AD0CD22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09419" y="1769018"/>
            <a:ext cx="1332159" cy="1332159"/>
          </a:xfrm>
          <a:prstGeom prst="rect">
            <a:avLst/>
          </a:prstGeom>
        </p:spPr>
      </p:pic>
      <p:pic>
        <p:nvPicPr>
          <p:cNvPr id="10" name="seq0055_sub0_close_drawer_static_frame0027_pred_traj">
            <a:hlinkClick r:id="" action="ppaction://media"/>
            <a:extLst>
              <a:ext uri="{FF2B5EF4-FFF2-40B4-BE49-F238E27FC236}">
                <a16:creationId xmlns:a16="http://schemas.microsoft.com/office/drawing/2014/main" id="{E1DECDF1-C75E-8F42-4A7A-C217246504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251582" y="1769018"/>
            <a:ext cx="1289541" cy="133273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BD3CB49-C4D7-29CF-C3E8-950D6DEB431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51127" y="1769018"/>
            <a:ext cx="1331665" cy="1331665"/>
          </a:xfrm>
          <a:prstGeom prst="rect">
            <a:avLst/>
          </a:prstGeom>
        </p:spPr>
      </p:pic>
      <p:pic>
        <p:nvPicPr>
          <p:cNvPr id="28" name="seq0018_sub0_turn_on_lightbulb_static_frame0060_pred_traj">
            <a:hlinkClick r:id="" action="ppaction://media"/>
            <a:extLst>
              <a:ext uri="{FF2B5EF4-FFF2-40B4-BE49-F238E27FC236}">
                <a16:creationId xmlns:a16="http://schemas.microsoft.com/office/drawing/2014/main" id="{578FFD0A-4245-CDB6-CDAE-58863FA0CC0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892796" y="1769018"/>
            <a:ext cx="1331665" cy="133166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3B334474-DE91-389B-21D3-1B1B6EFCB85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34465" y="1769018"/>
            <a:ext cx="1331665" cy="1331665"/>
          </a:xfrm>
          <a:prstGeom prst="rect">
            <a:avLst/>
          </a:prstGeom>
        </p:spPr>
      </p:pic>
      <p:pic>
        <p:nvPicPr>
          <p:cNvPr id="30" name="seq0012_sub0_move_slider_left_static_frame0050_pred_traj.mov">
            <a:hlinkClick r:id="" action="ppaction://media"/>
            <a:extLst>
              <a:ext uri="{FF2B5EF4-FFF2-40B4-BE49-F238E27FC236}">
                <a16:creationId xmlns:a16="http://schemas.microsoft.com/office/drawing/2014/main" id="{3F6A7CF3-47C1-9024-2185-2B942D5ECC1D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562431" y="1769018"/>
            <a:ext cx="1335364" cy="1331665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15D1D95D-080F-F6A9-5EFE-C11CD04C8E0F}"/>
              </a:ext>
            </a:extLst>
          </p:cNvPr>
          <p:cNvSpPr txBox="1"/>
          <p:nvPr/>
        </p:nvSpPr>
        <p:spPr>
          <a:xfrm>
            <a:off x="5099518" y="1708075"/>
            <a:ext cx="159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Close drawer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2D7BCBF-6569-9047-0E66-06512BBFE793}"/>
              </a:ext>
            </a:extLst>
          </p:cNvPr>
          <p:cNvSpPr txBox="1"/>
          <p:nvPr/>
        </p:nvSpPr>
        <p:spPr>
          <a:xfrm>
            <a:off x="7763856" y="1708074"/>
            <a:ext cx="159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Turn on lightbulb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94468BC3-5B14-7BF9-AD2E-A2D083ECB7F0}"/>
              </a:ext>
            </a:extLst>
          </p:cNvPr>
          <p:cNvSpPr txBox="1"/>
          <p:nvPr/>
        </p:nvSpPr>
        <p:spPr>
          <a:xfrm>
            <a:off x="10441584" y="1708073"/>
            <a:ext cx="159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Move slider left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6E313155-2D24-27B8-3FF0-99AE2D65EAB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896123" y="3492064"/>
            <a:ext cx="1345455" cy="1345455"/>
          </a:xfrm>
          <a:prstGeom prst="rect">
            <a:avLst/>
          </a:prstGeom>
        </p:spPr>
      </p:pic>
      <p:pic>
        <p:nvPicPr>
          <p:cNvPr id="51" name="task04_pick_up_the_black_bowl_in_the_top_drawer_of_the_wooden_cabinet_and_place_it_on_the_plate_agentview_frame0073_pred_traj.mov">
            <a:hlinkClick r:id="" action="ppaction://media"/>
            <a:extLst>
              <a:ext uri="{FF2B5EF4-FFF2-40B4-BE49-F238E27FC236}">
                <a16:creationId xmlns:a16="http://schemas.microsoft.com/office/drawing/2014/main" id="{B5F09D02-CE3E-C944-5406-3B1B4FF73DF3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5240080" y="3492064"/>
            <a:ext cx="1345455" cy="134545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B2123135-6C28-ACC8-44A3-4740A3AE287A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551127" y="3492063"/>
            <a:ext cx="1345455" cy="1345455"/>
          </a:xfrm>
          <a:prstGeom prst="rect">
            <a:avLst/>
          </a:prstGeom>
        </p:spPr>
      </p:pic>
      <p:sp>
        <p:nvSpPr>
          <p:cNvPr id="53" name="文本框 52">
            <a:extLst>
              <a:ext uri="{FF2B5EF4-FFF2-40B4-BE49-F238E27FC236}">
                <a16:creationId xmlns:a16="http://schemas.microsoft.com/office/drawing/2014/main" id="{DD89729A-FD1D-2378-09F4-D4DE9DE496C3}"/>
              </a:ext>
            </a:extLst>
          </p:cNvPr>
          <p:cNvSpPr txBox="1"/>
          <p:nvPr/>
        </p:nvSpPr>
        <p:spPr>
          <a:xfrm>
            <a:off x="5099518" y="3429000"/>
            <a:ext cx="159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Put bowl on plate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4" name="task09_put_the_wine_bottle_on_the_rack_agentview_frame0085_pred_traj (1)">
            <a:hlinkClick r:id="" action="ppaction://media"/>
            <a:extLst>
              <a:ext uri="{FF2B5EF4-FFF2-40B4-BE49-F238E27FC236}">
                <a16:creationId xmlns:a16="http://schemas.microsoft.com/office/drawing/2014/main" id="{5506E4D7-60F6-DDBC-348B-250C742C0E1B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7901713" y="3492062"/>
            <a:ext cx="1345455" cy="1345455"/>
          </a:xfrm>
          <a:prstGeom prst="rect">
            <a:avLst/>
          </a:prstGeom>
        </p:spPr>
      </p:pic>
      <p:sp>
        <p:nvSpPr>
          <p:cNvPr id="75" name="文本框 74">
            <a:extLst>
              <a:ext uri="{FF2B5EF4-FFF2-40B4-BE49-F238E27FC236}">
                <a16:creationId xmlns:a16="http://schemas.microsoft.com/office/drawing/2014/main" id="{79A2C569-4A76-DE28-85C9-22B17339F5FD}"/>
              </a:ext>
            </a:extLst>
          </p:cNvPr>
          <p:cNvSpPr txBox="1"/>
          <p:nvPr/>
        </p:nvSpPr>
        <p:spPr>
          <a:xfrm>
            <a:off x="7772094" y="3428999"/>
            <a:ext cx="159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Put bottle on rack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3" name="图片 82">
            <a:extLst>
              <a:ext uri="{FF2B5EF4-FFF2-40B4-BE49-F238E27FC236}">
                <a16:creationId xmlns:a16="http://schemas.microsoft.com/office/drawing/2014/main" id="{89B609DF-1824-6339-73E9-93462570483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247168" y="3492063"/>
            <a:ext cx="1345454" cy="1345454"/>
          </a:xfrm>
          <a:prstGeom prst="rect">
            <a:avLst/>
          </a:prstGeom>
        </p:spPr>
      </p:pic>
      <p:pic>
        <p:nvPicPr>
          <p:cNvPr id="84" name="task09_KITCHEN_SCENE6_put_the_yellow_and_white_mug_in_the_microwave_and_close_it_agentview_frame0114_pred_traj">
            <a:hlinkClick r:id="" action="ppaction://media"/>
            <a:extLst>
              <a:ext uri="{FF2B5EF4-FFF2-40B4-BE49-F238E27FC236}">
                <a16:creationId xmlns:a16="http://schemas.microsoft.com/office/drawing/2014/main" id="{E6FC7B11-38A2-5CB4-F50E-7A7AC24D30E4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0579259" y="3492062"/>
            <a:ext cx="1345454" cy="1345454"/>
          </a:xfrm>
          <a:prstGeom prst="rect">
            <a:avLst/>
          </a:prstGeom>
        </p:spPr>
      </p:pic>
      <p:sp>
        <p:nvSpPr>
          <p:cNvPr id="85" name="文本框 84">
            <a:extLst>
              <a:ext uri="{FF2B5EF4-FFF2-40B4-BE49-F238E27FC236}">
                <a16:creationId xmlns:a16="http://schemas.microsoft.com/office/drawing/2014/main" id="{A92906E6-DE2D-CE44-5F7B-9013DC957A51}"/>
              </a:ext>
            </a:extLst>
          </p:cNvPr>
          <p:cNvSpPr txBox="1"/>
          <p:nvPr/>
        </p:nvSpPr>
        <p:spPr>
          <a:xfrm>
            <a:off x="10455697" y="3393373"/>
            <a:ext cx="159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Put mug into microwave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60210AE6-78D8-86BF-3C85-B351D9DE975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906127" y="5184649"/>
            <a:ext cx="1333953" cy="1333953"/>
          </a:xfrm>
          <a:prstGeom prst="rect">
            <a:avLst/>
          </a:prstGeom>
        </p:spPr>
      </p:pic>
      <p:pic>
        <p:nvPicPr>
          <p:cNvPr id="87" name="beat_block_hammer_ep00_head_camera_frame0074_pred_traj">
            <a:hlinkClick r:id="" action="ppaction://media"/>
            <a:extLst>
              <a:ext uri="{FF2B5EF4-FFF2-40B4-BE49-F238E27FC236}">
                <a16:creationId xmlns:a16="http://schemas.microsoft.com/office/drawing/2014/main" id="{B16B4FCE-5FE0-A765-FFB7-9E3D8BB88E7D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228152" y="5184649"/>
            <a:ext cx="1322975" cy="1322975"/>
          </a:xfrm>
          <a:prstGeom prst="rect">
            <a:avLst/>
          </a:prstGeom>
        </p:spPr>
      </p:pic>
      <p:sp>
        <p:nvSpPr>
          <p:cNvPr id="88" name="文本框 87">
            <a:extLst>
              <a:ext uri="{FF2B5EF4-FFF2-40B4-BE49-F238E27FC236}">
                <a16:creationId xmlns:a16="http://schemas.microsoft.com/office/drawing/2014/main" id="{DD3E8E6E-B6E3-B897-03D3-D793A682CE22}"/>
              </a:ext>
            </a:extLst>
          </p:cNvPr>
          <p:cNvSpPr txBox="1"/>
          <p:nvPr/>
        </p:nvSpPr>
        <p:spPr>
          <a:xfrm>
            <a:off x="5092805" y="5088101"/>
            <a:ext cx="159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Beat block with hammer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74FC38C0-30C5-7AD4-FF34-BC8DB214E339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562105" y="5178042"/>
            <a:ext cx="1340560" cy="1340560"/>
          </a:xfrm>
          <a:prstGeom prst="rect">
            <a:avLst/>
          </a:prstGeom>
        </p:spPr>
      </p:pic>
      <p:pic>
        <p:nvPicPr>
          <p:cNvPr id="91" name="pick_dual_bottles_ep00_head_camera_frame0043_pred_traj">
            <a:hlinkClick r:id="" action="ppaction://media"/>
            <a:extLst>
              <a:ext uri="{FF2B5EF4-FFF2-40B4-BE49-F238E27FC236}">
                <a16:creationId xmlns:a16="http://schemas.microsoft.com/office/drawing/2014/main" id="{14C8462D-F249-C0AA-1031-68A4DFD09BDD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7908315" y="5175505"/>
            <a:ext cx="1340561" cy="1340561"/>
          </a:xfrm>
          <a:prstGeom prst="rect">
            <a:avLst/>
          </a:prstGeom>
        </p:spPr>
      </p:pic>
      <p:sp>
        <p:nvSpPr>
          <p:cNvPr id="92" name="文本框 91">
            <a:extLst>
              <a:ext uri="{FF2B5EF4-FFF2-40B4-BE49-F238E27FC236}">
                <a16:creationId xmlns:a16="http://schemas.microsoft.com/office/drawing/2014/main" id="{5469659F-D1A9-745F-1DB2-88A4F6D196BF}"/>
              </a:ext>
            </a:extLst>
          </p:cNvPr>
          <p:cNvSpPr txBox="1"/>
          <p:nvPr/>
        </p:nvSpPr>
        <p:spPr>
          <a:xfrm>
            <a:off x="7782241" y="5107406"/>
            <a:ext cx="159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Lift two bottles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3" name="图片 92">
            <a:extLst>
              <a:ext uri="{FF2B5EF4-FFF2-40B4-BE49-F238E27FC236}">
                <a16:creationId xmlns:a16="http://schemas.microsoft.com/office/drawing/2014/main" id="{088742D7-9E0D-2E3D-1006-74D9D046075D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254526" y="5175505"/>
            <a:ext cx="1338096" cy="1338096"/>
          </a:xfrm>
          <a:prstGeom prst="rect">
            <a:avLst/>
          </a:prstGeom>
        </p:spPr>
      </p:pic>
      <p:pic>
        <p:nvPicPr>
          <p:cNvPr id="95" name="move_can_pot_ep00_head_camera_frame0061_pred_traj">
            <a:hlinkClick r:id="" action="ppaction://media"/>
            <a:extLst>
              <a:ext uri="{FF2B5EF4-FFF2-40B4-BE49-F238E27FC236}">
                <a16:creationId xmlns:a16="http://schemas.microsoft.com/office/drawing/2014/main" id="{960813AA-8735-96CE-B09B-F228586385F4}"/>
              </a:ext>
            </a:extLst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10594563" y="5175505"/>
            <a:ext cx="1313309" cy="1332119"/>
          </a:xfrm>
          <a:prstGeom prst="rect">
            <a:avLst/>
          </a:prstGeom>
        </p:spPr>
      </p:pic>
      <p:sp>
        <p:nvSpPr>
          <p:cNvPr id="96" name="文本框 95">
            <a:extLst>
              <a:ext uri="{FF2B5EF4-FFF2-40B4-BE49-F238E27FC236}">
                <a16:creationId xmlns:a16="http://schemas.microsoft.com/office/drawing/2014/main" id="{3F4C442B-C384-DEE2-2E37-69955DB362C1}"/>
              </a:ext>
            </a:extLst>
          </p:cNvPr>
          <p:cNvSpPr txBox="1"/>
          <p:nvPr/>
        </p:nvSpPr>
        <p:spPr>
          <a:xfrm>
            <a:off x="10454743" y="5093522"/>
            <a:ext cx="159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Move can next to pot</a:t>
            </a:r>
            <a:endParaRPr kumimoji="1"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737">
        <p:fade/>
      </p:transition>
    </mc:Choice>
    <mc:Fallback xmlns="">
      <p:transition spd="med" advTm="97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0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0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00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00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000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00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000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000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29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>
                <p:cTn id="35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>
                <p:cTn id="41" fill="hold" display="0">
                  <p:stCondLst>
                    <p:cond delay="indefinite"/>
                  </p:stCondLst>
                </p:cTn>
                <p:tgtEl>
                  <p:spTgt spid="84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video>
              <p:cMediaNode>
                <p:cTn id="47" fill="hold" display="0">
                  <p:stCondLst>
                    <p:cond delay="indefinite"/>
                  </p:stCondLst>
                </p:cTn>
                <p:tgtEl>
                  <p:spTgt spid="74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video>
              <p:cMediaNode>
                <p:cTn id="53" fill="hold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video>
              <p:cMediaNode>
                <p:cTn id="59" fill="hold" display="0">
                  <p:stCondLst>
                    <p:cond delay="indefinite"/>
                  </p:stCondLst>
                </p:cTn>
                <p:tgtEl>
                  <p:spTgt spid="87"/>
                </p:tgtEl>
              </p:cMediaNode>
            </p:vide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4" dur="1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video>
              <p:cMediaNode>
                <p:cTn id="65" fill="hold" display="0">
                  <p:stCondLst>
                    <p:cond delay="indefinite"/>
                  </p:stCondLst>
                </p:cTn>
                <p:tgtEl>
                  <p:spTgt spid="91"/>
                </p:tgtEl>
              </p:cMediaNode>
            </p:vide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video>
              <p:cMediaNode>
                <p:cTn id="71" fill="hold" display="0">
                  <p:stCondLst>
                    <p:cond delay="indefinite"/>
                  </p:stCondLst>
                </p:cTn>
                <p:tgtEl>
                  <p:spTgt spid="95"/>
                </p:tgtEl>
              </p:cMediaNode>
            </p:vide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6" dur="1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8" objId="10"/>
        <p14:playEvt time="12" objId="28"/>
        <p14:playEvt time="16" objId="30"/>
        <p14:playEvt time="21" objId="84"/>
        <p14:playEvt time="23" objId="74"/>
        <p14:playEvt time="26" objId="51"/>
        <p14:playEvt time="29" objId="87"/>
        <p14:playEvt time="31" objId="91"/>
        <p14:playEvt time="34" objId="95"/>
        <p14:stopEvt time="4052" objId="10"/>
        <p14:stopEvt time="4057" objId="84"/>
        <p14:stopEvt time="4069" objId="51"/>
        <p14:stopEvt time="9737" objId="28"/>
        <p14:stopEvt time="9737" objId="30"/>
        <p14:stopEvt time="9737" objId="74"/>
        <p14:stopEvt time="9737" objId="87"/>
        <p14:stopEvt time="9737" objId="91"/>
        <p14:stopEvt time="9737" objId="95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libero_10.mp4">
            <a:hlinkClick r:id="" action="ppaction://media"/>
            <a:extLst>
              <a:ext uri="{FF2B5EF4-FFF2-40B4-BE49-F238E27FC236}">
                <a16:creationId xmlns:a16="http://schemas.microsoft.com/office/drawing/2014/main" id="{E4F4BBA3-C0F5-C87C-5A86-2B5BF234E3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621281" y="3210223"/>
            <a:ext cx="2997441" cy="1498721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 ROLLOUTS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Closed-loop rollouts across simulation benchmarks</a:t>
            </a:r>
            <a:endParaRPr lang="en-US" sz="3000" dirty="0"/>
          </a:p>
        </p:txBody>
      </p:sp>
      <p:sp>
        <p:nvSpPr>
          <p:cNvPr id="68" name="Text 66"/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69" name="Text 67"/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15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59006" y="1975616"/>
            <a:ext cx="692029" cy="238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CALVIN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9006" y="3762709"/>
            <a:ext cx="652272" cy="2246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LIBERO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459006" y="5534219"/>
            <a:ext cx="108934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RoboTwin2.0</a:t>
            </a:r>
            <a:endParaRPr lang="en-US" sz="1400" dirty="0"/>
          </a:p>
        </p:txBody>
      </p:sp>
      <p:pic>
        <p:nvPicPr>
          <p:cNvPr id="4" name="hammer">
            <a:hlinkClick r:id="" action="ppaction://media"/>
            <a:extLst>
              <a:ext uri="{FF2B5EF4-FFF2-40B4-BE49-F238E27FC236}">
                <a16:creationId xmlns:a16="http://schemas.microsoft.com/office/drawing/2014/main" id="{658FAE24-5710-E716-2474-97A715AF90F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621281" y="4865769"/>
            <a:ext cx="1688847" cy="1688847"/>
          </a:xfrm>
          <a:prstGeom prst="rect">
            <a:avLst/>
          </a:prstGeom>
        </p:spPr>
      </p:pic>
      <p:pic>
        <p:nvPicPr>
          <p:cNvPr id="7" name="bottles">
            <a:hlinkClick r:id="" action="ppaction://media"/>
            <a:extLst>
              <a:ext uri="{FF2B5EF4-FFF2-40B4-BE49-F238E27FC236}">
                <a16:creationId xmlns:a16="http://schemas.microsoft.com/office/drawing/2014/main" id="{13A8D1EE-37DA-D89B-3BF6-80EA92B6D02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3551912" y="4865769"/>
            <a:ext cx="1688847" cy="1688847"/>
          </a:xfrm>
          <a:prstGeom prst="rect">
            <a:avLst/>
          </a:prstGeom>
        </p:spPr>
      </p:pic>
      <p:pic>
        <p:nvPicPr>
          <p:cNvPr id="8" name="can">
            <a:hlinkClick r:id="" action="ppaction://media"/>
            <a:extLst>
              <a:ext uri="{FF2B5EF4-FFF2-40B4-BE49-F238E27FC236}">
                <a16:creationId xmlns:a16="http://schemas.microsoft.com/office/drawing/2014/main" id="{4B76B7F2-A862-C42A-14E3-E585761A3D9E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5463516" y="4865769"/>
            <a:ext cx="1688847" cy="1688847"/>
          </a:xfrm>
          <a:prstGeom prst="rect">
            <a:avLst/>
          </a:prstGeom>
        </p:spPr>
      </p:pic>
      <p:pic>
        <p:nvPicPr>
          <p:cNvPr id="9" name="mic">
            <a:hlinkClick r:id="" action="ppaction://media"/>
            <a:extLst>
              <a:ext uri="{FF2B5EF4-FFF2-40B4-BE49-F238E27FC236}">
                <a16:creationId xmlns:a16="http://schemas.microsoft.com/office/drawing/2014/main" id="{8DF29641-6990-7659-DC00-F4D40B2CF8C4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7380178" y="4852416"/>
            <a:ext cx="1688847" cy="1688847"/>
          </a:xfrm>
          <a:prstGeom prst="rect">
            <a:avLst/>
          </a:prstGeom>
        </p:spPr>
      </p:pic>
      <p:pic>
        <p:nvPicPr>
          <p:cNvPr id="48" name="libero_goal.mp4">
            <a:hlinkClick r:id="" action="ppaction://media"/>
            <a:extLst>
              <a:ext uri="{FF2B5EF4-FFF2-40B4-BE49-F238E27FC236}">
                <a16:creationId xmlns:a16="http://schemas.microsoft.com/office/drawing/2014/main" id="{2A427525-1C8B-47EA-3C56-87993E9B4C3D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4802489" y="3210222"/>
            <a:ext cx="2997444" cy="1498722"/>
          </a:xfrm>
          <a:prstGeom prst="rect">
            <a:avLst/>
          </a:prstGeom>
        </p:spPr>
      </p:pic>
      <p:pic>
        <p:nvPicPr>
          <p:cNvPr id="49" name="libero_spatial.mp4">
            <a:hlinkClick r:id="" action="ppaction://media"/>
            <a:extLst>
              <a:ext uri="{FF2B5EF4-FFF2-40B4-BE49-F238E27FC236}">
                <a16:creationId xmlns:a16="http://schemas.microsoft.com/office/drawing/2014/main" id="{16B7957A-9A80-81BA-37C0-906A65DE1AE5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7982196" y="3210222"/>
            <a:ext cx="2998433" cy="1499217"/>
          </a:xfrm>
          <a:prstGeom prst="rect">
            <a:avLst/>
          </a:prstGeom>
        </p:spPr>
      </p:pic>
      <p:pic>
        <p:nvPicPr>
          <p:cNvPr id="50" name="push_red_right.mp4">
            <a:hlinkClick r:id="" action="ppaction://media"/>
            <a:extLst>
              <a:ext uri="{FF2B5EF4-FFF2-40B4-BE49-F238E27FC236}">
                <a16:creationId xmlns:a16="http://schemas.microsoft.com/office/drawing/2014/main" id="{8F348AC9-A6DD-ADDA-5C47-526295B3151C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621280" y="1364028"/>
            <a:ext cx="1688847" cy="1688847"/>
          </a:xfrm>
          <a:prstGeom prst="rect">
            <a:avLst/>
          </a:prstGeom>
        </p:spPr>
      </p:pic>
      <p:pic>
        <p:nvPicPr>
          <p:cNvPr id="51" name="seq0012_sub0_move_slider_left_static_rgb.mp4">
            <a:hlinkClick r:id="" action="ppaction://media"/>
            <a:extLst>
              <a:ext uri="{FF2B5EF4-FFF2-40B4-BE49-F238E27FC236}">
                <a16:creationId xmlns:a16="http://schemas.microsoft.com/office/drawing/2014/main" id="{33C2B7F9-3BA2-863B-CB65-CC0411CA6A33}"/>
              </a:ext>
            </a:extLst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3551912" y="1364028"/>
            <a:ext cx="1688847" cy="1688847"/>
          </a:xfrm>
          <a:prstGeom prst="rect">
            <a:avLst/>
          </a:prstGeom>
        </p:spPr>
      </p:pic>
      <p:pic>
        <p:nvPicPr>
          <p:cNvPr id="72" name="seq0055_sub0_close_drawer_static_rgb.mp4">
            <a:hlinkClick r:id="" action="ppaction://media"/>
            <a:extLst>
              <a:ext uri="{FF2B5EF4-FFF2-40B4-BE49-F238E27FC236}">
                <a16:creationId xmlns:a16="http://schemas.microsoft.com/office/drawing/2014/main" id="{849B6F92-DC73-C107-7F85-A2B2FA33AE89}"/>
              </a:ext>
            </a:extLst>
          </p:cNvPr>
          <p:cNvPicPr>
            <a:picLocks noChangeAspect="1"/>
          </p:cNvPicPr>
          <p:nvPr>
            <a:vide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5463516" y="1364028"/>
            <a:ext cx="1688847" cy="1688847"/>
          </a:xfrm>
          <a:prstGeom prst="rect">
            <a:avLst/>
          </a:prstGeom>
        </p:spPr>
      </p:pic>
      <p:pic>
        <p:nvPicPr>
          <p:cNvPr id="73" name="seq0018_sub0_turn_on_lightbulb_static_rgb.mp4">
            <a:hlinkClick r:id="" action="ppaction://media"/>
            <a:extLst>
              <a:ext uri="{FF2B5EF4-FFF2-40B4-BE49-F238E27FC236}">
                <a16:creationId xmlns:a16="http://schemas.microsoft.com/office/drawing/2014/main" id="{7243854E-523C-178B-E1A0-0F8558D55330}"/>
              </a:ext>
            </a:extLst>
          </p:cNvPr>
          <p:cNvPicPr>
            <a:picLocks noChangeAspect="1"/>
          </p:cNvPicPr>
          <p:nvPr>
            <a:vide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7375120" y="1364028"/>
            <a:ext cx="1688847" cy="1688847"/>
          </a:xfrm>
          <a:prstGeom prst="rect">
            <a:avLst/>
          </a:prstGeom>
        </p:spPr>
      </p:pic>
      <p:pic>
        <p:nvPicPr>
          <p:cNvPr id="74" name="seq0001_sub0_turn_off_led_static_rgb.mp4">
            <a:hlinkClick r:id="" action="ppaction://media"/>
            <a:extLst>
              <a:ext uri="{FF2B5EF4-FFF2-40B4-BE49-F238E27FC236}">
                <a16:creationId xmlns:a16="http://schemas.microsoft.com/office/drawing/2014/main" id="{F4D7A408-D9C3-267A-ECC6-0ED8A7D554F7}"/>
              </a:ext>
            </a:extLst>
          </p:cNvPr>
          <p:cNvPicPr>
            <a:picLocks noChangeAspect="1"/>
          </p:cNvPicPr>
          <p:nvPr>
            <a:vide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40"/>
          <a:stretch>
            <a:fillRect/>
          </a:stretch>
        </p:blipFill>
        <p:spPr>
          <a:xfrm>
            <a:off x="9291782" y="1364028"/>
            <a:ext cx="1688847" cy="1688847"/>
          </a:xfrm>
          <a:prstGeom prst="rect">
            <a:avLst/>
          </a:prstGeom>
        </p:spPr>
      </p:pic>
      <p:pic>
        <p:nvPicPr>
          <p:cNvPr id="6" name="output_2x.mp4">
            <a:hlinkClick r:id="" action="ppaction://media"/>
            <a:extLst>
              <a:ext uri="{FF2B5EF4-FFF2-40B4-BE49-F238E27FC236}">
                <a16:creationId xmlns:a16="http://schemas.microsoft.com/office/drawing/2014/main" id="{0059BBC3-53D6-39FA-8A69-049214ACC121}"/>
              </a:ext>
            </a:extLst>
          </p:cNvPr>
          <p:cNvPicPr>
            <a:picLocks noChangeAspect="1"/>
          </p:cNvPicPr>
          <p:nvPr>
            <a:vide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41"/>
          <a:stretch>
            <a:fillRect/>
          </a:stretch>
        </p:blipFill>
        <p:spPr>
          <a:xfrm>
            <a:off x="9291781" y="4852415"/>
            <a:ext cx="1688847" cy="16888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496">
        <p:fade/>
      </p:transition>
    </mc:Choice>
    <mc:Fallback xmlns="">
      <p:transition spd="med" advTm="154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5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67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4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00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67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97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91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695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3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4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3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3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72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74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video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6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2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8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 vol="80000">
                <p:cTn id="7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9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9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0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" objId="50"/>
        <p14:playEvt time="16" objId="51"/>
        <p14:playEvt time="21" objId="72"/>
        <p14:playEvt time="25" objId="73"/>
        <p14:playEvt time="29" objId="74"/>
        <p14:playEvt time="33" objId="49"/>
        <p14:playEvt time="36" objId="48"/>
        <p14:playEvt time="39" objId="30"/>
        <p14:playEvt time="43" objId="4"/>
        <p14:playEvt time="45" objId="7"/>
        <p14:playEvt time="47" objId="8"/>
        <p14:playEvt time="49" objId="9"/>
        <p14:playEvt time="52" objId="6"/>
        <p14:stopEvt time="2017" objId="72"/>
        <p14:stopEvt time="15496" objId="50"/>
        <p14:stopEvt time="15496" objId="51"/>
        <p14:stopEvt time="15496" objId="73"/>
        <p14:stopEvt time="15496" objId="74"/>
        <p14:stopEvt time="15496" objId="49"/>
        <p14:stopEvt time="15496" objId="48"/>
        <p14:stopEvt time="15496" objId="30"/>
        <p14:stopEvt time="15496" objId="4"/>
        <p14:stopEvt time="15496" objId="7"/>
        <p14:stopEvt time="15496" objId="8"/>
        <p14:stopEvt time="15496" objId="9"/>
        <p14:stopEvt time="15496" objId="6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48640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0D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RESULTS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66928" y="877824"/>
            <a:ext cx="1105783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simulation performance, no robot-scale pretraining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700784"/>
            <a:ext cx="41605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4000"/>
              </a:lnSpc>
              <a:spcAft>
                <a:spcPts val="300"/>
              </a:spcAft>
              <a:buSzPct val="100000"/>
              <a:buChar char="–"/>
            </a:pPr>
            <a:r>
              <a:rPr lang="en-US" sz="15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State-of-the-art</a:t>
            </a:r>
            <a:r>
              <a:rPr lang="en-US" sz="15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CALVIN and LIBERO.</a:t>
            </a:r>
            <a:endParaRPr lang="en-US" sz="1500" dirty="0"/>
          </a:p>
          <a:p>
            <a:pPr marL="342900" indent="-342900">
              <a:lnSpc>
                <a:spcPct val="104000"/>
              </a:lnSpc>
              <a:spcBef>
                <a:spcPts val="1200"/>
              </a:spcBef>
              <a:spcAft>
                <a:spcPts val="300"/>
              </a:spcAft>
              <a:buSzPct val="100000"/>
              <a:buChar char="–"/>
            </a:pPr>
            <a:r>
              <a:rPr lang="en-US" sz="15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</a:t>
            </a:r>
            <a:r>
              <a:rPr lang="en-US" sz="15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RoboTwin2.0 against RL-enhanced baselines.</a:t>
            </a:r>
            <a:endParaRPr lang="en-US" sz="1500" dirty="0"/>
          </a:p>
          <a:p>
            <a:pPr marL="342900" indent="-342900">
              <a:lnSpc>
                <a:spcPct val="104000"/>
              </a:lnSpc>
              <a:spcBef>
                <a:spcPts val="1200"/>
              </a:spcBef>
              <a:spcAft>
                <a:spcPts val="300"/>
              </a:spcAft>
              <a:buSzPct val="100000"/>
              <a:buChar char="–"/>
            </a:pPr>
            <a:r>
              <a:rPr lang="en-US" sz="15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Future-motion helps:</a:t>
            </a:r>
            <a:r>
              <a:rPr lang="en-US" sz="15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improves over the 3D action-only variant on every benchmark.</a:t>
            </a:r>
            <a:endParaRPr lang="en-US" sz="1500" dirty="0"/>
          </a:p>
          <a:p>
            <a:pPr marL="342900" indent="-342900">
              <a:lnSpc>
                <a:spcPct val="104000"/>
              </a:lnSpc>
              <a:spcBef>
                <a:spcPts val="1200"/>
              </a:spcBef>
              <a:spcAft>
                <a:spcPts val="300"/>
              </a:spcAft>
              <a:buSzPct val="100000"/>
              <a:buChar char="–"/>
            </a:pPr>
            <a:r>
              <a:rPr lang="en-US" sz="150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Data-efficient:</a:t>
            </a:r>
            <a:r>
              <a:rPr lang="en-US" sz="1500" dirty="0">
                <a:solidFill>
                  <a:srgbClr val="1A2E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trained only on benchmark demonstrations (1.2B params).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5440680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1150" b="1" dirty="0">
                <a:solidFill>
                  <a:srgbClr val="0A61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Metrics. </a:t>
            </a:r>
            <a:r>
              <a:rPr lang="en-US" altLang="zh-CN" sz="120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CALVIN = avg. task length (↑, max 5); LIBERO &amp; RoboTwin2.0 = avg. success rate % (↑).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566928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GeomVLA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10527487" y="647395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B6B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15</a:t>
            </a:r>
            <a:endParaRPr lang="en-US" sz="950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FAD9CC4F-03DE-1610-3435-CA5ED80AB4E4}"/>
              </a:ext>
            </a:extLst>
          </p:cNvPr>
          <p:cNvGrpSpPr/>
          <p:nvPr/>
        </p:nvGrpSpPr>
        <p:grpSpPr>
          <a:xfrm>
            <a:off x="4846320" y="1463040"/>
            <a:ext cx="6995160" cy="4974336"/>
            <a:chOff x="4846320" y="1463040"/>
            <a:chExt cx="6995160" cy="4974336"/>
          </a:xfrm>
        </p:grpSpPr>
        <p:sp>
          <p:nvSpPr>
            <p:cNvPr id="7" name="Text 6">
              <a:extLst>
                <a:ext uri="{FF2B5EF4-FFF2-40B4-BE49-F238E27FC236}">
                  <a16:creationId xmlns:a16="http://schemas.microsoft.com/office/drawing/2014/main" id="{E4B1BADD-08ED-7457-9CFD-02901D8A0299}"/>
                </a:ext>
              </a:extLst>
            </p:cNvPr>
            <p:cNvSpPr/>
            <p:nvPr/>
          </p:nvSpPr>
          <p:spPr>
            <a:xfrm>
              <a:off x="4846320" y="1463040"/>
              <a:ext cx="3291840" cy="2377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0A61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CALVIN</a:t>
              </a:r>
              <a:r>
                <a:rPr lang="en-US" sz="1050" i="1" dirty="0">
                  <a:solidFill>
                    <a:srgbClr val="5B6B6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  avg. task length / 5</a:t>
              </a:r>
              <a:endParaRPr lang="en-US" sz="1400" dirty="0"/>
            </a:p>
          </p:txBody>
        </p:sp>
        <p:graphicFrame>
          <p:nvGraphicFramePr>
            <p:cNvPr id="8" name="Chart 0">
              <a:extLst>
                <a:ext uri="{FF2B5EF4-FFF2-40B4-BE49-F238E27FC236}">
                  <a16:creationId xmlns:a16="http://schemas.microsoft.com/office/drawing/2014/main" id="{7F1DF121-C150-68C1-A2A7-5B4E8DEF59A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0454089"/>
                </p:ext>
              </p:extLst>
            </p:nvPr>
          </p:nvGraphicFramePr>
          <p:xfrm>
            <a:off x="4846320" y="1737360"/>
            <a:ext cx="3337560" cy="21945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CF3A0BBD-8461-E8AB-F433-D9E610FDE9AD}"/>
                </a:ext>
              </a:extLst>
            </p:cNvPr>
            <p:cNvSpPr/>
            <p:nvPr/>
          </p:nvSpPr>
          <p:spPr>
            <a:xfrm>
              <a:off x="8321040" y="1463040"/>
              <a:ext cx="3474720" cy="2377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0A61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RoboTwin2.0</a:t>
              </a:r>
              <a:r>
                <a:rPr lang="en-US" sz="1050" i="1" dirty="0">
                  <a:solidFill>
                    <a:srgbClr val="5B6B6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  avg. success rate %</a:t>
              </a:r>
              <a:endParaRPr lang="en-US" sz="1400" dirty="0"/>
            </a:p>
          </p:txBody>
        </p:sp>
        <p:graphicFrame>
          <p:nvGraphicFramePr>
            <p:cNvPr id="13" name="Chart 1">
              <a:extLst>
                <a:ext uri="{FF2B5EF4-FFF2-40B4-BE49-F238E27FC236}">
                  <a16:creationId xmlns:a16="http://schemas.microsoft.com/office/drawing/2014/main" id="{3B45ACE5-1833-D884-461A-43CE944FF23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65767692"/>
                </p:ext>
              </p:extLst>
            </p:nvPr>
          </p:nvGraphicFramePr>
          <p:xfrm>
            <a:off x="8275320" y="1737360"/>
            <a:ext cx="3566160" cy="21945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Text 8">
              <a:extLst>
                <a:ext uri="{FF2B5EF4-FFF2-40B4-BE49-F238E27FC236}">
                  <a16:creationId xmlns:a16="http://schemas.microsoft.com/office/drawing/2014/main" id="{7042242A-3284-8D1D-7829-B70A9CDB06F2}"/>
                </a:ext>
              </a:extLst>
            </p:cNvPr>
            <p:cNvSpPr/>
            <p:nvPr/>
          </p:nvSpPr>
          <p:spPr>
            <a:xfrm>
              <a:off x="4846320" y="4005072"/>
              <a:ext cx="6949440" cy="2377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0A61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LIBERO</a:t>
              </a:r>
              <a:r>
                <a:rPr lang="en-US" sz="1050" i="1" dirty="0">
                  <a:solidFill>
                    <a:srgbClr val="5B6B6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  avg. success rate %</a:t>
              </a:r>
              <a:endParaRPr lang="en-US" sz="1400" dirty="0"/>
            </a:p>
          </p:txBody>
        </p:sp>
        <p:graphicFrame>
          <p:nvGraphicFramePr>
            <p:cNvPr id="15" name="Chart 2">
              <a:extLst>
                <a:ext uri="{FF2B5EF4-FFF2-40B4-BE49-F238E27FC236}">
                  <a16:creationId xmlns:a16="http://schemas.microsoft.com/office/drawing/2014/main" id="{90DDE557-34E2-3B6E-D4B4-10440178887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94620387"/>
                </p:ext>
              </p:extLst>
            </p:nvPr>
          </p:nvGraphicFramePr>
          <p:xfrm>
            <a:off x="4846320" y="4261104"/>
            <a:ext cx="6995160" cy="21762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706">
        <p:fade/>
      </p:transition>
    </mc:Choice>
    <mc:Fallback xmlns="">
      <p:transition spd="med" advTm="4706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1754</Words>
  <Application>Microsoft Macintosh PowerPoint</Application>
  <PresentationFormat>宽屏</PresentationFormat>
  <Paragraphs>253</Paragraphs>
  <Slides>15</Slides>
  <Notes>15</Notes>
  <HiddenSlides>0</HiddenSlides>
  <MMClips>32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0" baseType="lpstr">
      <vt:lpstr>等线</vt:lpstr>
      <vt:lpstr>等线 Light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Ziyin Xiong</dc:creator>
  <cp:lastModifiedBy>Ziyin Xiong</cp:lastModifiedBy>
  <cp:revision>82</cp:revision>
  <dcterms:created xsi:type="dcterms:W3CDTF">2026-06-02T01:14:06Z</dcterms:created>
  <dcterms:modified xsi:type="dcterms:W3CDTF">2026-08-24T20:58:32Z</dcterms:modified>
</cp:coreProperties>
</file>